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4"/>
  </p:sldMasterIdLst>
  <p:notesMasterIdLst>
    <p:notesMasterId r:id="rId17"/>
  </p:notesMasterIdLst>
  <p:handoutMasterIdLst>
    <p:handoutMasterId r:id="rId18"/>
  </p:handoutMasterIdLst>
  <p:sldIdLst>
    <p:sldId id="348" r:id="rId5"/>
    <p:sldId id="11109" r:id="rId6"/>
    <p:sldId id="11104" r:id="rId7"/>
    <p:sldId id="11107" r:id="rId8"/>
    <p:sldId id="11106" r:id="rId9"/>
    <p:sldId id="11097" r:id="rId10"/>
    <p:sldId id="11102" r:id="rId11"/>
    <p:sldId id="11100" r:id="rId12"/>
    <p:sldId id="11103" r:id="rId13"/>
    <p:sldId id="11101" r:id="rId14"/>
    <p:sldId id="11095" r:id="rId15"/>
    <p:sldId id="11017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665564-2558-51DF-802C-CB8DDFC303B8}" name="Erin Hansen McKnight" initials="EM" userId="S::erhansen@adobe.com::76ce83b3-8c7f-4cac-824e-132073bf9cc6" providerId="AD"/>
  <p188:author id="{FD5C2BD5-3528-7920-FD0E-68DBA8A1ABEC}" name="Surya Lamech" initials="SL" userId="S::slamech@adobe.com::99db5ebe-2177-4be7-9f38-d9d3c57b9f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im Kim" initials="JK" lastIdx="1" clrIdx="6">
    <p:extLst>
      <p:ext uri="{19B8F6BF-5375-455C-9EA6-DF929625EA0E}">
        <p15:presenceInfo xmlns:p15="http://schemas.microsoft.com/office/powerpoint/2012/main" userId="S::jimkim@adobe.com::8de73777-a8be-42df-9b2d-3ab667983e69" providerId="AD"/>
      </p:ext>
    </p:extLst>
  </p:cmAuthor>
  <p:cmAuthor id="1" name="Suzanne Wagner" initials="SW" lastIdx="21" clrIdx="0">
    <p:extLst>
      <p:ext uri="{19B8F6BF-5375-455C-9EA6-DF929625EA0E}">
        <p15:presenceInfo xmlns:p15="http://schemas.microsoft.com/office/powerpoint/2012/main" userId="S::sbriesen@adobe.com::65a23694-ef06-460b-9185-53030e0be94f" providerId="AD"/>
      </p:ext>
    </p:extLst>
  </p:cmAuthor>
  <p:cmAuthor id="8" name="Tina Randhawa" initials="TR" lastIdx="16" clrIdx="7">
    <p:extLst>
      <p:ext uri="{19B8F6BF-5375-455C-9EA6-DF929625EA0E}">
        <p15:presenceInfo xmlns:p15="http://schemas.microsoft.com/office/powerpoint/2012/main" userId="S::trandhaw@adobe.com::7933ed2d-794b-4417-86e4-587c9f4f2090" providerId="AD"/>
      </p:ext>
    </p:extLst>
  </p:cmAuthor>
  <p:cmAuthor id="2" name="Maninder Sawhney" initials="MS" lastIdx="43" clrIdx="1">
    <p:extLst>
      <p:ext uri="{19B8F6BF-5375-455C-9EA6-DF929625EA0E}">
        <p15:presenceInfo xmlns:p15="http://schemas.microsoft.com/office/powerpoint/2012/main" userId="S::masawhne@adobe.com::3d953bea-068e-42bc-a24e-b59fe44fcf2c" providerId="AD"/>
      </p:ext>
    </p:extLst>
  </p:cmAuthor>
  <p:cmAuthor id="9" name="Matt Wegner" initials="MW" lastIdx="9" clrIdx="8">
    <p:extLst>
      <p:ext uri="{19B8F6BF-5375-455C-9EA6-DF929625EA0E}">
        <p15:presenceInfo xmlns:p15="http://schemas.microsoft.com/office/powerpoint/2012/main" userId="S::mwegner@adobe.com::114e7f27-4bc9-4569-88f5-11e9439454cf" providerId="AD"/>
      </p:ext>
    </p:extLst>
  </p:cmAuthor>
  <p:cmAuthor id="3" name="Nathan Petersen" initials="NP" lastIdx="13" clrIdx="2">
    <p:extLst>
      <p:ext uri="{19B8F6BF-5375-455C-9EA6-DF929625EA0E}">
        <p15:presenceInfo xmlns:p15="http://schemas.microsoft.com/office/powerpoint/2012/main" userId="S::npeterse@adobe.com::8ea4d82b-ba51-4238-be75-651abcd66dd1" providerId="AD"/>
      </p:ext>
    </p:extLst>
  </p:cmAuthor>
  <p:cmAuthor id="4" name="Mike Garcia" initials="MG" lastIdx="1" clrIdx="3">
    <p:extLst>
      <p:ext uri="{19B8F6BF-5375-455C-9EA6-DF929625EA0E}">
        <p15:presenceInfo xmlns:p15="http://schemas.microsoft.com/office/powerpoint/2012/main" userId="S::mikgarci@adobe.com::7b8fe8f8-493e-4bd3-8e31-1d199a52134c" providerId="AD"/>
      </p:ext>
    </p:extLst>
  </p:cmAuthor>
  <p:cmAuthor id="5" name="Dawn Murai" initials="DM" lastIdx="5" clrIdx="4">
    <p:extLst>
      <p:ext uri="{19B8F6BF-5375-455C-9EA6-DF929625EA0E}">
        <p15:presenceInfo xmlns:p15="http://schemas.microsoft.com/office/powerpoint/2012/main" userId="S::env54123@adobe.com::0f48a492-af49-4d0e-b6d1-6bcaf7177316" providerId="AD"/>
      </p:ext>
    </p:extLst>
  </p:cmAuthor>
  <p:cmAuthor id="6" name="David Ralston" initials="DR" lastIdx="3" clrIdx="5">
    <p:extLst>
      <p:ext uri="{19B8F6BF-5375-455C-9EA6-DF929625EA0E}">
        <p15:presenceInfo xmlns:p15="http://schemas.microsoft.com/office/powerpoint/2012/main" userId="S::dralston@adobe.com::a8ce52f7-ee01-4baf-9945-753841d9c2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E6E6E6"/>
    <a:srgbClr val="C9C9C9"/>
    <a:srgbClr val="E0E0E0"/>
    <a:srgbClr val="C2C2C2"/>
    <a:srgbClr val="C8C1E8"/>
    <a:srgbClr val="C1D4E8"/>
    <a:srgbClr val="B8C3CF"/>
    <a:srgbClr val="D8E4F2"/>
    <a:srgbClr val="A18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DB39F-604C-B000-FBA9-D6FB3ADE12E3}" v="4" dt="2021-03-12T23:00:58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9252" autoAdjust="0"/>
  </p:normalViewPr>
  <p:slideViewPr>
    <p:cSldViewPr snapToGrid="0" snapToObjects="1">
      <p:cViewPr varScale="1">
        <p:scale>
          <a:sx n="114" d="100"/>
          <a:sy n="114" d="100"/>
        </p:scale>
        <p:origin x="1016" y="16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79" d="100"/>
          <a:sy n="179" d="100"/>
        </p:scale>
        <p:origin x="-62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Hansen McKnight" userId="S::erhansen@adobe.com::76ce83b3-8c7f-4cac-824e-132073bf9cc6" providerId="AD" clId="Web-{7DADB39F-604C-B000-FBA9-D6FB3ADE12E3}"/>
    <pc:docChg chg="">
      <pc:chgData name="Erin Hansen McKnight" userId="S::erhansen@adobe.com::76ce83b3-8c7f-4cac-824e-132073bf9cc6" providerId="AD" clId="Web-{7DADB39F-604C-B000-FBA9-D6FB3ADE12E3}" dt="2021-03-12T23:00:58.039" v="3"/>
      <pc:docMkLst>
        <pc:docMk/>
      </pc:docMkLst>
      <pc:sldChg chg="delCm">
        <pc:chgData name="Erin Hansen McKnight" userId="S::erhansen@adobe.com::76ce83b3-8c7f-4cac-824e-132073bf9cc6" providerId="AD" clId="Web-{7DADB39F-604C-B000-FBA9-D6FB3ADE12E3}" dt="2021-03-12T23:00:58.039" v="3"/>
        <pc:sldMkLst>
          <pc:docMk/>
          <pc:sldMk cId="2618827449" sldId="11095"/>
        </pc:sldMkLst>
      </pc:sldChg>
      <pc:sldChg chg="delCm">
        <pc:chgData name="Erin Hansen McKnight" userId="S::erhansen@adobe.com::76ce83b3-8c7f-4cac-824e-132073bf9cc6" providerId="AD" clId="Web-{7DADB39F-604C-B000-FBA9-D6FB3ADE12E3}" dt="2021-03-12T23:00:52.991" v="2"/>
        <pc:sldMkLst>
          <pc:docMk/>
          <pc:sldMk cId="2207769248" sldId="111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E567-80D6-42C6-844A-F0F6714FC972}" type="datetimeFigureOut">
              <a:rPr lang="en-US" smtClean="0"/>
              <a:pPr/>
              <a:t>4/26/21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794B-268C-4A67-8C2B-68C4E4A2A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9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B128-E09D-491C-B840-DB8C264A8EFA}" type="datetimeFigureOut">
              <a:rPr lang="en-US" smtClean="0"/>
              <a:pPr/>
              <a:t>4/26/21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3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2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7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5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4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9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4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7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1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7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DA4BE0B-4CCB-43E9-8E52-6B2DCF549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03704" y="2798064"/>
            <a:ext cx="5916168" cy="1216152"/>
          </a:xfrm>
        </p:spPr>
        <p:txBody>
          <a:bodyPr wrap="square"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203704" y="4123943"/>
            <a:ext cx="5907024" cy="1078992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dobe">
            <a:extLst>
              <a:ext uri="{FF2B5EF4-FFF2-40B4-BE49-F238E27FC236}">
                <a16:creationId xmlns:a16="http://schemas.microsoft.com/office/drawing/2014/main" id="{20C5AD4F-DFA9-4AEA-80AB-701796771A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599" y="2904989"/>
            <a:ext cx="703952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39DE83E-20D3-4261-A267-C9120A3C9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914400"/>
            <a:ext cx="8010144" cy="585216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9631ABC-0F20-4732-9A2E-F2D10704DBF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95337" y="1920240"/>
            <a:ext cx="8010144" cy="3858768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Ai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431924"/>
            <a:ext cx="11582479" cy="4593971"/>
          </a:xfrm>
        </p:spPr>
        <p:txBody>
          <a:bodyPr/>
          <a:lstStyle>
            <a:lvl1pPr>
              <a:spcBef>
                <a:spcPts val="1800"/>
              </a:spcBef>
              <a:defRPr>
                <a:latin typeface="+mn-lt"/>
              </a:defRPr>
            </a:lvl1pPr>
            <a:lvl2pPr>
              <a:spcBef>
                <a:spcPts val="1800"/>
              </a:spcBef>
              <a:defRPr>
                <a:latin typeface="+mn-lt"/>
              </a:defRPr>
            </a:lvl2pPr>
            <a:lvl3pPr>
              <a:spcBef>
                <a:spcPts val="1800"/>
              </a:spcBef>
              <a:defRPr>
                <a:latin typeface="+mn-lt"/>
              </a:defRPr>
            </a:lvl3pPr>
            <a:lvl4pPr>
              <a:spcBef>
                <a:spcPts val="1800"/>
              </a:spcBef>
              <a:defRPr>
                <a:latin typeface="+mn-lt"/>
              </a:defRPr>
            </a:lvl4pPr>
            <a:lvl5pPr>
              <a:spcBef>
                <a:spcPts val="1800"/>
              </a:spcBef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DF72-5F73-4715-940E-684B16ADFBF6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3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Ai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6C1404A5-D751-44E8-A1EF-86A7487035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36082-D3B5-402C-ABA5-5DEE95E7A59D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E00DCC-89B9-4A09-ADE9-3A28FF8E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15" y="6578695"/>
            <a:ext cx="566079" cy="14713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88392BB-501D-4401-A873-9E3019BEC865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6E6E6E"/>
                </a:solidFill>
                <a:latin typeface="Adobe Clean" panose="020B0503020404020204" pitchFamily="34" charset="0"/>
              </a:rPr>
              <a:t>©2021 Adobe. All Rights Reserved. Adobe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35608"/>
            <a:ext cx="11585448" cy="459028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F49F-18F2-425B-A794-BCBCCEE089DC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0890" y="6565990"/>
            <a:ext cx="4324081" cy="1811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9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A0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4" name="Picture 3" descr="Adobe">
            <a:extLst>
              <a:ext uri="{FF2B5EF4-FFF2-40B4-BE49-F238E27FC236}">
                <a16:creationId xmlns:a16="http://schemas.microsoft.com/office/drawing/2014/main" id="{B2F3ECA4-F153-4AF8-AB4D-C18D0FC52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5832" y="2759987"/>
            <a:ext cx="980335" cy="13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o 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A238E89-45F0-4200-939D-F6ACFD293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29" y="2798064"/>
            <a:ext cx="451612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7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o Eng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B7023DFA-598A-44C5-8927-C15B5FD4B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30" y="2798064"/>
            <a:ext cx="379306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2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CC74711-D0D9-4EF3-AA54-212501050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09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F31999B-4BB1-4F65-901F-A70306DC1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29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F3AC819-F530-40C9-A766-72AA783EB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46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58EEE7F-0049-4097-A2ED-ECC403750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91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45720" tIns="45720" rIns="45720" bIns="4572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C8CB-F3FC-4033-BFC9-CCF51EEE8322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91EAC9-E1FB-47C8-99DA-33D1276A588E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dobe">
            <a:extLst>
              <a:ext uri="{FF2B5EF4-FFF2-40B4-BE49-F238E27FC236}">
                <a16:creationId xmlns:a16="http://schemas.microsoft.com/office/drawing/2014/main" id="{9141CC4C-7C4C-4702-B363-52863C701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15" y="6578695"/>
            <a:ext cx="566079" cy="147131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89DDB37-32C2-46C5-BB3D-0706817D5849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6E6E6E"/>
                </a:solidFill>
                <a:latin typeface="Adobe Clean" panose="020B0503020404020204" pitchFamily="34" charset="0"/>
              </a:rPr>
              <a:t>©2021 Adobe. All Rights Reserved. Adobe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192212"/>
            <a:ext cx="11579384" cy="5248276"/>
          </a:xfrm>
        </p:spPr>
        <p:txBody>
          <a:bodyPr lIns="45720" tIns="45720" rIns="45720" bIns="4572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42030A-B6F3-4237-8733-BBFDFAD4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7CB3-1618-4E26-A581-BCA4198C2296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C625-D009-4CBF-8206-AF0AFEEC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6CFA1-5786-4E33-8FBD-41717C94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2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7" y="6528875"/>
            <a:ext cx="187408" cy="2580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4666" y="698775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ctr">
              <a:defRPr sz="800">
                <a:solidFill>
                  <a:srgbClr val="808080"/>
                </a:solidFill>
              </a:defRPr>
            </a:lvl1pPr>
          </a:lstStyle>
          <a:p>
            <a:fld id="{70026CF1-039D-4C89-8793-A573FE205DEC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0890" y="6565990"/>
            <a:ext cx="4324081" cy="181185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1879" y="6572445"/>
            <a:ext cx="565068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1" y="287507"/>
            <a:ext cx="11579384" cy="67451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192212"/>
            <a:ext cx="11579384" cy="50292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6B79020-5584-4269-94C4-D19498B57D19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808080"/>
                </a:solidFill>
                <a:latin typeface="Adobe Clean" panose="020B0503020404020204" pitchFamily="34" charset="0"/>
              </a:rPr>
              <a:t>©2021 Adobe. All Rights Reserved. Adobe Confidential.</a:t>
            </a:r>
          </a:p>
        </p:txBody>
      </p:sp>
      <p:pic>
        <p:nvPicPr>
          <p:cNvPr id="15" name="Picture 14" descr="Adobe">
            <a:extLst>
              <a:ext uri="{FF2B5EF4-FFF2-40B4-BE49-F238E27FC236}">
                <a16:creationId xmlns:a16="http://schemas.microsoft.com/office/drawing/2014/main" id="{808C8D85-B7FB-4502-93F8-C85049062F5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93211" y="6578695"/>
            <a:ext cx="566078" cy="147131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1A64515C-328B-4551-BE77-F064F3709106}"/>
              </a:ext>
            </a:extLst>
          </p:cNvPr>
          <p:cNvSpPr txBox="1"/>
          <p:nvPr userDrawn="1"/>
        </p:nvSpPr>
        <p:spPr>
          <a:xfrm>
            <a:off x="2966246" y="-552841"/>
            <a:ext cx="16350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1/4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F79B6FC-246B-452A-B1E0-51F12110C936}"/>
              </a:ext>
            </a:extLst>
          </p:cNvPr>
          <p:cNvSpPr txBox="1"/>
          <p:nvPr userDrawn="1"/>
        </p:nvSpPr>
        <p:spPr>
          <a:xfrm>
            <a:off x="6007572" y="-552841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2/4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3360E26-7522-4BFD-BC60-2D055A888CA5}"/>
              </a:ext>
            </a:extLst>
          </p:cNvPr>
          <p:cNvSpPr txBox="1"/>
          <p:nvPr userDrawn="1"/>
        </p:nvSpPr>
        <p:spPr>
          <a:xfrm>
            <a:off x="9045283" y="-552841"/>
            <a:ext cx="1843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3/4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B2B674F-BED9-47C2-A3B4-2B770DCABFF2}"/>
              </a:ext>
            </a:extLst>
          </p:cNvPr>
          <p:cNvSpPr txBox="1"/>
          <p:nvPr userDrawn="1"/>
        </p:nvSpPr>
        <p:spPr>
          <a:xfrm>
            <a:off x="-497400" y="3737819"/>
            <a:ext cx="1570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EBAA9C1-8D93-4BFD-BAA1-A41029DEBD60}"/>
              </a:ext>
            </a:extLst>
          </p:cNvPr>
          <p:cNvCxnSpPr>
            <a:cxnSpLocks/>
          </p:cNvCxnSpPr>
          <p:nvPr userDrawn="1"/>
        </p:nvCxnSpPr>
        <p:spPr>
          <a:xfrm>
            <a:off x="8125884" y="-336411"/>
            <a:ext cx="0" cy="236135"/>
          </a:xfrm>
          <a:prstGeom prst="line">
            <a:avLst/>
          </a:prstGeom>
          <a:ln w="12700">
            <a:solidFill>
              <a:srgbClr val="C8C1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184435-8E60-45C1-AE29-17BBEFEA5932}"/>
              </a:ext>
            </a:extLst>
          </p:cNvPr>
          <p:cNvCxnSpPr>
            <a:cxnSpLocks/>
          </p:cNvCxnSpPr>
          <p:nvPr userDrawn="1"/>
        </p:nvCxnSpPr>
        <p:spPr>
          <a:xfrm>
            <a:off x="4066279" y="-336411"/>
            <a:ext cx="0" cy="236135"/>
          </a:xfrm>
          <a:prstGeom prst="line">
            <a:avLst/>
          </a:prstGeom>
          <a:ln w="12700">
            <a:solidFill>
              <a:srgbClr val="C8C1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4B0A09D-3CAA-4F1B-82CE-AF3F795BA52C}"/>
              </a:ext>
            </a:extLst>
          </p:cNvPr>
          <p:cNvSpPr txBox="1"/>
          <p:nvPr userDrawn="1"/>
        </p:nvSpPr>
        <p:spPr>
          <a:xfrm>
            <a:off x="8038861" y="-552841"/>
            <a:ext cx="17793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rgbClr val="A185B6"/>
                </a:solidFill>
                <a:latin typeface="+mj-lt"/>
              </a:rPr>
              <a:t>2/3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71B097D-1675-4E32-8EFB-5A531BBB9EDC}"/>
              </a:ext>
            </a:extLst>
          </p:cNvPr>
          <p:cNvSpPr txBox="1"/>
          <p:nvPr userDrawn="1"/>
        </p:nvSpPr>
        <p:spPr>
          <a:xfrm>
            <a:off x="3995130" y="-552841"/>
            <a:ext cx="1586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rgbClr val="A185B6"/>
                </a:solidFill>
                <a:latin typeface="+mj-lt"/>
              </a:rPr>
              <a:t>1/3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E27F856-DAE5-494B-98BB-220F649A3807}"/>
              </a:ext>
            </a:extLst>
          </p:cNvPr>
          <p:cNvCxnSpPr>
            <a:cxnSpLocks/>
          </p:cNvCxnSpPr>
          <p:nvPr userDrawn="1"/>
        </p:nvCxnSpPr>
        <p:spPr>
          <a:xfrm>
            <a:off x="3047206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F5478E3-B63F-47B4-AF8A-14C4CACBCD3F}"/>
              </a:ext>
            </a:extLst>
          </p:cNvPr>
          <p:cNvCxnSpPr>
            <a:cxnSpLocks/>
          </p:cNvCxnSpPr>
          <p:nvPr userDrawn="1"/>
        </p:nvCxnSpPr>
        <p:spPr>
          <a:xfrm>
            <a:off x="6094412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A175582-2488-4D5A-8D03-8CD73C93E6D1}"/>
              </a:ext>
            </a:extLst>
          </p:cNvPr>
          <p:cNvCxnSpPr>
            <a:cxnSpLocks/>
          </p:cNvCxnSpPr>
          <p:nvPr userDrawn="1"/>
        </p:nvCxnSpPr>
        <p:spPr>
          <a:xfrm>
            <a:off x="9141618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1188983-BAB0-4F17-96EA-41E6B55B3D1E}"/>
              </a:ext>
            </a:extLst>
          </p:cNvPr>
          <p:cNvCxnSpPr>
            <a:cxnSpLocks/>
          </p:cNvCxnSpPr>
          <p:nvPr userDrawn="1"/>
        </p:nvCxnSpPr>
        <p:spPr>
          <a:xfrm>
            <a:off x="-316728" y="3814763"/>
            <a:ext cx="229387" cy="0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ABAE5D75-3212-432F-AAC6-B51030C68AFD}"/>
              </a:ext>
            </a:extLst>
          </p:cNvPr>
          <p:cNvSpPr txBox="1"/>
          <p:nvPr userDrawn="1"/>
        </p:nvSpPr>
        <p:spPr>
          <a:xfrm>
            <a:off x="135890" y="-549443"/>
            <a:ext cx="232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Turn on Guides to see the custom grid.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Mac: Control-option-command-G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Win: Alt-F9 (or Alt-Fn-F9 on some laptops)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0C956DE-1845-43C5-9CFF-1FA78D6952A7}"/>
              </a:ext>
            </a:extLst>
          </p:cNvPr>
          <p:cNvSpPr/>
          <p:nvPr userDrawn="1"/>
        </p:nvSpPr>
        <p:spPr>
          <a:xfrm>
            <a:off x="12335461" y="1589"/>
            <a:ext cx="68541" cy="1192212"/>
          </a:xfrm>
          <a:prstGeom prst="rect">
            <a:avLst/>
          </a:prstGeom>
          <a:solidFill>
            <a:srgbClr val="E0E0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DBF8FF7-0774-4571-8763-A0D624934807}"/>
              </a:ext>
            </a:extLst>
          </p:cNvPr>
          <p:cNvSpPr/>
          <p:nvPr userDrawn="1"/>
        </p:nvSpPr>
        <p:spPr>
          <a:xfrm>
            <a:off x="12335461" y="6440488"/>
            <a:ext cx="68541" cy="417512"/>
          </a:xfrm>
          <a:prstGeom prst="rect">
            <a:avLst/>
          </a:prstGeom>
          <a:solidFill>
            <a:srgbClr val="E0E0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EE9D02B-518C-42CD-956B-2AEF6B675D51}"/>
              </a:ext>
            </a:extLst>
          </p:cNvPr>
          <p:cNvSpPr/>
          <p:nvPr userDrawn="1"/>
        </p:nvSpPr>
        <p:spPr>
          <a:xfrm>
            <a:off x="12335461" y="1193799"/>
            <a:ext cx="68541" cy="52482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5839C14C-9C01-41FD-BDDF-AF38E4DC7A10}"/>
              </a:ext>
            </a:extLst>
          </p:cNvPr>
          <p:cNvSpPr txBox="1"/>
          <p:nvPr userDrawn="1"/>
        </p:nvSpPr>
        <p:spPr>
          <a:xfrm>
            <a:off x="12489352" y="443807"/>
            <a:ext cx="24686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Title</a:t>
            </a:r>
            <a:b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6CED726A-1B6E-44CD-BC0B-C4CA9B7A05E6}"/>
              </a:ext>
            </a:extLst>
          </p:cNvPr>
          <p:cNvSpPr txBox="1"/>
          <p:nvPr userDrawn="1"/>
        </p:nvSpPr>
        <p:spPr>
          <a:xfrm>
            <a:off x="12489352" y="6495356"/>
            <a:ext cx="3606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Footer</a:t>
            </a:r>
            <a:b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B4FB7FD-CED9-4283-BE20-5FFDBC6FB769}"/>
              </a:ext>
            </a:extLst>
          </p:cNvPr>
          <p:cNvSpPr txBox="1"/>
          <p:nvPr userDrawn="1"/>
        </p:nvSpPr>
        <p:spPr>
          <a:xfrm>
            <a:off x="12489352" y="3629867"/>
            <a:ext cx="43601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Content</a:t>
            </a:r>
            <a:b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B1C10B-69AA-477E-94FC-A37243E08CFD}"/>
              </a:ext>
            </a:extLst>
          </p:cNvPr>
          <p:cNvCxnSpPr>
            <a:cxnSpLocks/>
          </p:cNvCxnSpPr>
          <p:nvPr userDrawn="1"/>
        </p:nvCxnSpPr>
        <p:spPr>
          <a:xfrm>
            <a:off x="12335461" y="6440488"/>
            <a:ext cx="685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DE5B1274-C41D-4AF0-9BA6-C18714F9F8B1}"/>
              </a:ext>
            </a:extLst>
          </p:cNvPr>
          <p:cNvCxnSpPr>
            <a:cxnSpLocks/>
          </p:cNvCxnSpPr>
          <p:nvPr userDrawn="1"/>
        </p:nvCxnSpPr>
        <p:spPr>
          <a:xfrm>
            <a:off x="12335461" y="1193799"/>
            <a:ext cx="685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4" r:id="rId2"/>
    <p:sldLayoutId id="2147483693" r:id="rId3"/>
    <p:sldLayoutId id="2147483677" r:id="rId4"/>
    <p:sldLayoutId id="2147483687" r:id="rId5"/>
    <p:sldLayoutId id="2147483688" r:id="rId6"/>
    <p:sldLayoutId id="2147483689" r:id="rId7"/>
    <p:sldLayoutId id="2147483658" r:id="rId8"/>
    <p:sldLayoutId id="2147483676" r:id="rId9"/>
    <p:sldLayoutId id="2147483690" r:id="rId10"/>
    <p:sldLayoutId id="2147483691" r:id="rId11"/>
    <p:sldLayoutId id="2147483692" r:id="rId12"/>
    <p:sldLayoutId id="2147483685" r:id="rId13"/>
  </p:sldLayoutIdLst>
  <p:hf sldNum="0" hdr="0" ftr="0" dt="0"/>
  <p:txStyles>
    <p:titleStyle>
      <a:lvl1pPr algn="l" defTabSz="1088291" rtl="0" eaLnBrk="1" latinLnBrk="0" hangingPunct="1">
        <a:spcBef>
          <a:spcPct val="0"/>
        </a:spcBef>
        <a:buNone/>
        <a:defRPr sz="2800" b="0" i="0" u="none" kern="1200">
          <a:solidFill>
            <a:srgbClr val="FA0F00"/>
          </a:solidFill>
          <a:latin typeface="+mj-lt"/>
          <a:ea typeface="+mj-ea"/>
          <a:cs typeface="+mj-cs"/>
        </a:defRPr>
      </a:lvl1pPr>
    </p:titleStyle>
    <p:bodyStyle>
      <a:lvl1pPr marL="274638" indent="-265113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03" indent="-275852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79" indent="-200276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366" indent="-198387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291" indent="-137926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9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44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8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35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5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3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17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6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5ACBF0"/>
          </p15:clr>
        </p15:guide>
        <p15:guide id="2" pos="4032" userDrawn="1">
          <p15:clr>
            <a:srgbClr val="FDE53C"/>
          </p15:clr>
        </p15:guide>
        <p15:guide id="3" pos="3651" userDrawn="1">
          <p15:clr>
            <a:srgbClr val="FDE53C"/>
          </p15:clr>
        </p15:guide>
        <p15:guide id="4" pos="5758" userDrawn="1">
          <p15:clr>
            <a:srgbClr val="5ACBF0"/>
          </p15:clr>
        </p15:guide>
        <p15:guide id="5" pos="7488" userDrawn="1">
          <p15:clr>
            <a:srgbClr val="A4A3A4"/>
          </p15:clr>
        </p15:guide>
        <p15:guide id="6" pos="1919" userDrawn="1">
          <p15:clr>
            <a:srgbClr val="5ACBF0"/>
          </p15:clr>
        </p15:guide>
        <p15:guide id="7" pos="191" userDrawn="1">
          <p15:clr>
            <a:srgbClr val="A4A3A4"/>
          </p15:clr>
        </p15:guide>
        <p15:guide id="8" orient="horz" pos="2405" userDrawn="1">
          <p15:clr>
            <a:srgbClr val="5ACBF0"/>
          </p15:clr>
        </p15:guide>
        <p15:guide id="11" orient="horz" pos="751" userDrawn="1">
          <p15:clr>
            <a:srgbClr val="F26B43"/>
          </p15:clr>
        </p15:guide>
        <p15:guide id="14" orient="horz" pos="4057" userDrawn="1">
          <p15:clr>
            <a:srgbClr val="F26B43"/>
          </p15:clr>
        </p15:guide>
        <p15:guide id="15" orient="horz" pos="3924" userDrawn="1">
          <p15:clr>
            <a:srgbClr val="A4A3A4"/>
          </p15:clr>
        </p15:guide>
        <p15:guide id="17" pos="2560" userDrawn="1">
          <p15:clr>
            <a:srgbClr val="C35EA4"/>
          </p15:clr>
        </p15:guide>
        <p15:guide id="18" pos="5120" userDrawn="1">
          <p15:clr>
            <a:srgbClr val="C35EA4"/>
          </p15:clr>
        </p15:guide>
        <p15:guide id="19" pos="1728" userDrawn="1">
          <p15:clr>
            <a:srgbClr val="FDE53C"/>
          </p15:clr>
        </p15:guide>
        <p15:guide id="20" pos="2106" userDrawn="1">
          <p15:clr>
            <a:srgbClr val="FDE53C"/>
          </p15:clr>
        </p15:guide>
        <p15:guide id="21" pos="2369" userDrawn="1">
          <p15:clr>
            <a:srgbClr val="9FCC3B"/>
          </p15:clr>
        </p15:guide>
        <p15:guide id="22" pos="2749" userDrawn="1">
          <p15:clr>
            <a:srgbClr val="9FCC3B"/>
          </p15:clr>
        </p15:guide>
        <p15:guide id="23" pos="4925" userDrawn="1">
          <p15:clr>
            <a:srgbClr val="9FCC3B"/>
          </p15:clr>
        </p15:guide>
        <p15:guide id="24" pos="5309" userDrawn="1">
          <p15:clr>
            <a:srgbClr val="9FCC3B"/>
          </p15:clr>
        </p15:guide>
        <p15:guide id="25" pos="5565" userDrawn="1">
          <p15:clr>
            <a:srgbClr val="FDE53C"/>
          </p15:clr>
        </p15:guide>
        <p15:guide id="26" pos="5947" userDrawn="1">
          <p15:clr>
            <a:srgbClr val="FDE53C"/>
          </p15:clr>
        </p15:guide>
        <p15:guide id="27" orient="horz" pos="2594" userDrawn="1">
          <p15:clr>
            <a:srgbClr val="FDE53C"/>
          </p15:clr>
        </p15:guide>
        <p15:guide id="28" orient="horz" pos="2208" userDrawn="1">
          <p15:clr>
            <a:srgbClr val="FDE53C"/>
          </p15:clr>
        </p15:guide>
        <p15:guide id="35" orient="horz" pos="1053" userDrawn="1">
          <p15:clr>
            <a:srgbClr val="FDE53C"/>
          </p15:clr>
        </p15:guide>
        <p15:guide id="36" orient="horz" pos="89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agento.com/products/experience-magento?WW_200101_WBS_ACOM_ForgeDX_Overview_Dem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4DC75-68B1-4982-9B3F-B81052D18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704" y="2798064"/>
            <a:ext cx="7226046" cy="1216152"/>
          </a:xfrm>
        </p:spPr>
        <p:txBody>
          <a:bodyPr/>
          <a:lstStyle/>
          <a:p>
            <a:r>
              <a:rPr lang="en-US" b="1" dirty="0"/>
              <a:t>Estimating the ROI of Switching to Adobe Commerce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1F90D9-0635-46E9-8453-58FEB28FB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704" y="4138231"/>
            <a:ext cx="6940296" cy="1078992"/>
          </a:xfrm>
        </p:spPr>
        <p:txBody>
          <a:bodyPr/>
          <a:lstStyle/>
          <a:p>
            <a:r>
              <a:rPr lang="en-US" sz="2600" dirty="0">
                <a:latin typeface="Adobe Clean SemiLight" panose="020B0403020404020204" pitchFamily="34" charset="0"/>
              </a:rPr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12608996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Estimating cost reductions from Adobe Commerce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D0C26B-F633-7F45-A7B4-BB00FDFFA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251556"/>
              </p:ext>
            </p:extLst>
          </p:nvPr>
        </p:nvGraphicFramePr>
        <p:xfrm>
          <a:off x="291060" y="1587825"/>
          <a:ext cx="11579384" cy="4542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258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4525063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4525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781"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baseline="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Competing platform</a:t>
                      </a:r>
                      <a:endParaRPr lang="en-US" sz="1200" b="1" i="0" kern="1200" dirty="0">
                        <a:solidFill>
                          <a:schemeClr val="bg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baseline="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Adobe Commerce</a:t>
                      </a:r>
                      <a:endParaRPr lang="en-US" sz="1200" b="1" i="0" kern="1200" dirty="0">
                        <a:solidFill>
                          <a:schemeClr val="bg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dobe Clean" panose="020B0503020404020204" pitchFamily="34" charset="0"/>
                        </a:rPr>
                        <a:t>B2C commerce platform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Software licensing fees + managed cloud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B2B commerce platform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CMS tools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Product recommendations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x 0.021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24942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Business intelligence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057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Hosting/infrastructure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 hosting + CDN costs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28391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Performance monitoring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 New Relic or similar performance monitoring cost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Finance, manufacturing, technology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08882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Service and support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 support costs and/or IT allocation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new names at target accounts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Systems integration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dirty="0">
                          <a:effectLst/>
                        </a:rPr>
                        <a:t>Add costs if platform must be integrated with CMS, back-end system (e.g., ERP), or pricing engine.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1529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Design/test/implement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Add developer costs and/or IT allocations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Add Adobe partner fees or IT hours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0862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Extensions and customizations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Add software fees, developer fees, and/or IT hours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Add Adobe partner fees, developer fees, or IT hours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59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7692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597DB-1462-604E-9D40-62E4563EA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02" t="24464" b="13161"/>
          <a:stretch/>
        </p:blipFill>
        <p:spPr>
          <a:xfrm>
            <a:off x="6643171" y="1678153"/>
            <a:ext cx="5545654" cy="42765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Take the next step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307A11-A588-FD41-AAEA-DD4D46E5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1678153"/>
            <a:ext cx="9086594" cy="2541307"/>
          </a:xfrm>
        </p:spPr>
        <p:txBody>
          <a:bodyPr/>
          <a:lstStyle/>
          <a:p>
            <a:pPr marL="9525" indent="0">
              <a:buNone/>
            </a:pPr>
            <a:r>
              <a:rPr lang="en-US" dirty="0"/>
              <a:t>Ready to learn more about the ROI your business </a:t>
            </a:r>
            <a:br>
              <a:rPr lang="en-US" dirty="0"/>
            </a:br>
            <a:r>
              <a:rPr lang="en-US" dirty="0"/>
              <a:t>could achieve on Adobe Commerce?</a:t>
            </a:r>
          </a:p>
          <a:p>
            <a:pPr marL="9525" indent="0">
              <a:buNone/>
            </a:pPr>
            <a:r>
              <a:rPr lang="en-US" dirty="0">
                <a:hlinkClick r:id="rId4"/>
              </a:rPr>
              <a:t>Take an interactive product tour.</a:t>
            </a:r>
            <a:r>
              <a:rPr lang="en-US" dirty="0"/>
              <a:t> 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274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909626-614F-BF4A-B32C-130C7B91C2FD}"/>
              </a:ext>
            </a:extLst>
          </p:cNvPr>
          <p:cNvSpPr txBox="1"/>
          <p:nvPr/>
        </p:nvSpPr>
        <p:spPr>
          <a:xfrm>
            <a:off x="212897" y="6316499"/>
            <a:ext cx="10078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dobe Clean SemiLight" charset="0"/>
                <a:ea typeface="Adobe Clean SemiLight" charset="0"/>
                <a:cs typeface="Adobe Clean SemiLight" charset="0"/>
              </a:rPr>
              <a:t>Copyright © 2021 Adobe. All rights reserved. </a:t>
            </a:r>
          </a:p>
          <a:p>
            <a:r>
              <a:rPr lang="en-US" sz="800" dirty="0">
                <a:solidFill>
                  <a:schemeClr val="bg1"/>
                </a:solidFill>
                <a:latin typeface="Adobe Clean SemiLight" charset="0"/>
              </a:rPr>
              <a:t>Adobe, the Adobe logo, and Adobe Experience Cloud are either registered trademarks or trademarks of Adobe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26418743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FA0A49-730C-544A-BD21-FA932575DAB0}"/>
              </a:ext>
            </a:extLst>
          </p:cNvPr>
          <p:cNvSpPr/>
          <p:nvPr/>
        </p:nvSpPr>
        <p:spPr>
          <a:xfrm>
            <a:off x="1" y="1793502"/>
            <a:ext cx="12188824" cy="3013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78213-45CC-C340-A801-DE11BAB30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4" t="42226" b="20719"/>
          <a:stretch/>
        </p:blipFill>
        <p:spPr>
          <a:xfrm>
            <a:off x="1940312" y="2535084"/>
            <a:ext cx="9024666" cy="13492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  <a:ea typeface="Adobe Clean Han ExtraBold" panose="020B0500000000000000" pitchFamily="34" charset="-128"/>
              </a:rPr>
              <a:t>Today is an era of unprecedented e-commerce growth  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05FAB67D-2F6F-7B4C-A11E-36C627706A04}"/>
              </a:ext>
            </a:extLst>
          </p:cNvPr>
          <p:cNvSpPr txBox="1">
            <a:spLocks/>
          </p:cNvSpPr>
          <p:nvPr/>
        </p:nvSpPr>
        <p:spPr>
          <a:xfrm>
            <a:off x="2067895" y="4220352"/>
            <a:ext cx="6226635" cy="55399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200" dirty="0">
                <a:latin typeface="Adobe Clean SemiLight" panose="020B0403020404020204" pitchFamily="34" charset="0"/>
              </a:rPr>
              <a:t>Note: Holidays were excluded from these counts.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2D48D33-6A21-A74D-850A-4A359793D4D1}"/>
              </a:ext>
            </a:extLst>
          </p:cNvPr>
          <p:cNvSpPr txBox="1">
            <a:spLocks/>
          </p:cNvSpPr>
          <p:nvPr/>
        </p:nvSpPr>
        <p:spPr>
          <a:xfrm>
            <a:off x="2067895" y="2077024"/>
            <a:ext cx="7973660" cy="54727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Font typeface="Wingdings" pitchFamily="2" charset="2"/>
              <a:buNone/>
            </a:pPr>
            <a:r>
              <a:rPr lang="en-US" dirty="0">
                <a:latin typeface="Adobe Clean SemiLight" panose="020B0403020404020204" pitchFamily="34" charset="0"/>
              </a:rPr>
              <a:t>Number of days in year whose digital retail sales reached $2 billion:</a:t>
            </a:r>
            <a:endParaRPr lang="en-US" baseline="30000" dirty="0">
              <a:latin typeface="Adobe Clean SemiLight" panose="020B04030204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F60E4-1F2B-054A-9FA2-5C9095871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52" t="9789" b="65220"/>
          <a:stretch/>
        </p:blipFill>
        <p:spPr>
          <a:xfrm>
            <a:off x="9221118" y="672029"/>
            <a:ext cx="2967707" cy="171347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D1CE5D-C3C7-6E42-8D8C-D1BCF2F2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algn="ctr"/>
            <a:r>
              <a:rPr lang="en-US" dirty="0"/>
              <a:t>Source: Adobe</a:t>
            </a:r>
          </a:p>
        </p:txBody>
      </p:sp>
    </p:spTree>
    <p:extLst>
      <p:ext uri="{BB962C8B-B14F-4D97-AF65-F5344CB8AC3E}">
        <p14:creationId xmlns:p14="http://schemas.microsoft.com/office/powerpoint/2010/main" val="1968409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0AB940-8C3D-6948-B770-4B4420288E78}"/>
              </a:ext>
            </a:extLst>
          </p:cNvPr>
          <p:cNvSpPr/>
          <p:nvPr/>
        </p:nvSpPr>
        <p:spPr>
          <a:xfrm>
            <a:off x="1" y="1793502"/>
            <a:ext cx="12188824" cy="3013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038669-D320-8F43-87F1-CC69217A8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8" t="31782" r="71610" b="10598"/>
          <a:stretch/>
        </p:blipFill>
        <p:spPr>
          <a:xfrm>
            <a:off x="1806766" y="1983036"/>
            <a:ext cx="2633032" cy="26220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DCA5F9C-699B-C14B-B1D7-6FEB715E2652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But economic uncertainty remains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621F7E-572F-EE47-A660-305E92C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algn="ctr"/>
            <a:r>
              <a:rPr lang="en-US" dirty="0"/>
              <a:t>Source: CFOConnect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A7F29CF-0F8B-3C42-8C70-0B34CFA18A43}"/>
              </a:ext>
            </a:extLst>
          </p:cNvPr>
          <p:cNvSpPr txBox="1">
            <a:spLocks/>
          </p:cNvSpPr>
          <p:nvPr/>
        </p:nvSpPr>
        <p:spPr>
          <a:xfrm>
            <a:off x="4504560" y="2733790"/>
            <a:ext cx="5955955" cy="109107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Font typeface="Wingdings" pitchFamily="2" charset="2"/>
              <a:buNone/>
            </a:pPr>
            <a:r>
              <a:rPr lang="en-US" dirty="0">
                <a:latin typeface="Adobe Clean SemiLight" panose="020B0403020404020204" pitchFamily="34" charset="0"/>
              </a:rPr>
              <a:t>of CFOs surveyed felt that their companies </a:t>
            </a:r>
            <a:br>
              <a:rPr lang="en-US" dirty="0">
                <a:latin typeface="Adobe Clean SemiLight" panose="020B0403020404020204" pitchFamily="34" charset="0"/>
              </a:rPr>
            </a:br>
            <a:r>
              <a:rPr lang="en-US" dirty="0">
                <a:latin typeface="Adobe Clean SemiLight" panose="020B0403020404020204" pitchFamily="34" charset="0"/>
              </a:rPr>
              <a:t>were affected either negatively or very negatively </a:t>
            </a:r>
            <a:br>
              <a:rPr lang="en-US" dirty="0">
                <a:latin typeface="Adobe Clean SemiLight" panose="020B0403020404020204" pitchFamily="34" charset="0"/>
              </a:rPr>
            </a:br>
            <a:r>
              <a:rPr lang="en-US" dirty="0">
                <a:latin typeface="Adobe Clean SemiLight" panose="020B0403020404020204" pitchFamily="34" charset="0"/>
              </a:rPr>
              <a:t>by the crisis.</a:t>
            </a:r>
            <a:endParaRPr lang="en-US" baseline="30000" dirty="0">
              <a:latin typeface="Adobe Clean SemiLight" panose="020B04030204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1D6D75-E113-664A-A279-9B587DC6A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91" t="52531" b="24009"/>
          <a:stretch/>
        </p:blipFill>
        <p:spPr>
          <a:xfrm>
            <a:off x="8604173" y="3602515"/>
            <a:ext cx="3584652" cy="16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90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789FA-B6A0-6348-AA24-201AE1D9A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61" t="30682" b="7080"/>
          <a:stretch/>
        </p:blipFill>
        <p:spPr>
          <a:xfrm>
            <a:off x="7331972" y="2225407"/>
            <a:ext cx="4852090" cy="42682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Businesses need a high-ROI eCommerce platform 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307A11-A588-FD41-AAEA-DD4D46E5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1670919"/>
            <a:ext cx="6725548" cy="2254869"/>
          </a:xfrm>
        </p:spPr>
        <p:txBody>
          <a:bodyPr/>
          <a:lstStyle/>
          <a:p>
            <a:pPr marL="9525" indent="0" fontAlgn="base">
              <a:buNone/>
            </a:pPr>
            <a:r>
              <a:rPr lang="en-US" dirty="0"/>
              <a:t>No two businesses are alike, so every ROI estimate </a:t>
            </a:r>
            <a:br>
              <a:rPr lang="en-US" dirty="0"/>
            </a:br>
            <a:r>
              <a:rPr lang="en-US" dirty="0"/>
              <a:t>will be different. </a:t>
            </a:r>
          </a:p>
          <a:p>
            <a:pPr marL="9525" indent="0" fontAlgn="base">
              <a:buNone/>
            </a:pPr>
            <a:r>
              <a:rPr lang="en-US" dirty="0"/>
              <a:t>This worksheet will help you estimate the ROI of </a:t>
            </a:r>
            <a:br>
              <a:rPr lang="en-US" dirty="0"/>
            </a:br>
            <a:r>
              <a:rPr lang="en-US" dirty="0"/>
              <a:t>switching to Adobe Commerce for your business.</a:t>
            </a:r>
          </a:p>
        </p:txBody>
      </p:sp>
    </p:spTree>
    <p:extLst>
      <p:ext uri="{BB962C8B-B14F-4D97-AF65-F5344CB8AC3E}">
        <p14:creationId xmlns:p14="http://schemas.microsoft.com/office/powerpoint/2010/main" val="4465478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DC69D3-B29D-8747-9683-DF94B3C4978F}"/>
              </a:ext>
            </a:extLst>
          </p:cNvPr>
          <p:cNvSpPr/>
          <p:nvPr/>
        </p:nvSpPr>
        <p:spPr>
          <a:xfrm>
            <a:off x="1" y="1793503"/>
            <a:ext cx="12188824" cy="2589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9B7BB-2E32-544F-837F-673496D523A0}"/>
              </a:ext>
            </a:extLst>
          </p:cNvPr>
          <p:cNvSpPr/>
          <p:nvPr/>
        </p:nvSpPr>
        <p:spPr>
          <a:xfrm>
            <a:off x="3056267" y="1793503"/>
            <a:ext cx="3047920" cy="25896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80802B-B84B-604E-AB25-006EFE8E24CB}"/>
              </a:ext>
            </a:extLst>
          </p:cNvPr>
          <p:cNvSpPr/>
          <p:nvPr/>
        </p:nvSpPr>
        <p:spPr>
          <a:xfrm>
            <a:off x="9139015" y="1793503"/>
            <a:ext cx="3047920" cy="25896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Four paths to e-commerce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307A11-A588-FD41-AAEA-DD4D46E5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2834442"/>
            <a:ext cx="2439987" cy="811659"/>
          </a:xfrm>
        </p:spPr>
        <p:txBody>
          <a:bodyPr/>
          <a:lstStyle/>
          <a:p>
            <a:pPr marL="9144" lvl="0" indent="0">
              <a:buNone/>
            </a:pPr>
            <a:r>
              <a:rPr lang="en-US" dirty="0"/>
              <a:t>New install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DA74C-B253-DB4C-AF7C-6886F998502B}"/>
              </a:ext>
            </a:extLst>
          </p:cNvPr>
          <p:cNvSpPr txBox="1">
            <a:spLocks/>
          </p:cNvSpPr>
          <p:nvPr/>
        </p:nvSpPr>
        <p:spPr>
          <a:xfrm>
            <a:off x="3277766" y="2834443"/>
            <a:ext cx="2439987" cy="109809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dirty="0"/>
              <a:t>Replatform homegrown solution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1997F03-A928-6B46-BDFD-8E7071E46950}"/>
              </a:ext>
            </a:extLst>
          </p:cNvPr>
          <p:cNvSpPr txBox="1">
            <a:spLocks/>
          </p:cNvSpPr>
          <p:nvPr/>
        </p:nvSpPr>
        <p:spPr>
          <a:xfrm>
            <a:off x="6318422" y="2834442"/>
            <a:ext cx="2439987" cy="109809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dirty="0"/>
              <a:t>Migrate from competing solution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48B66C0-13C0-5043-B81B-07A68EA05CDD}"/>
              </a:ext>
            </a:extLst>
          </p:cNvPr>
          <p:cNvSpPr txBox="1">
            <a:spLocks/>
          </p:cNvSpPr>
          <p:nvPr/>
        </p:nvSpPr>
        <p:spPr>
          <a:xfrm>
            <a:off x="9348061" y="2834442"/>
            <a:ext cx="2671340" cy="131843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dirty="0"/>
              <a:t>Migrate from </a:t>
            </a:r>
            <a:br>
              <a:rPr lang="en-US" dirty="0"/>
            </a:br>
            <a:r>
              <a:rPr lang="en-US" spc="-50" dirty="0"/>
              <a:t>Magento Open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4BD29-535E-6949-8315-9CEC452A6A1D}"/>
              </a:ext>
            </a:extLst>
          </p:cNvPr>
          <p:cNvSpPr txBox="1"/>
          <p:nvPr/>
        </p:nvSpPr>
        <p:spPr>
          <a:xfrm>
            <a:off x="270162" y="2343183"/>
            <a:ext cx="82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+mj-lt"/>
              </a:rPr>
              <a:t>1</a:t>
            </a:r>
            <a:endParaRPr lang="en-US" sz="2300" b="1" dirty="0">
              <a:solidFill>
                <a:srgbClr val="FF0000"/>
              </a:solidFill>
              <a:latin typeface="Adobe Clean" panose="020B05030204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ADDC-9A04-B248-9E03-CCE6766EDE77}"/>
              </a:ext>
            </a:extLst>
          </p:cNvPr>
          <p:cNvSpPr txBox="1"/>
          <p:nvPr/>
        </p:nvSpPr>
        <p:spPr>
          <a:xfrm>
            <a:off x="3266749" y="2343183"/>
            <a:ext cx="82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+mj-lt"/>
              </a:rPr>
              <a:t>2</a:t>
            </a:r>
            <a:endParaRPr lang="en-US" sz="2300" b="1" dirty="0">
              <a:solidFill>
                <a:srgbClr val="FF0000"/>
              </a:solidFill>
              <a:latin typeface="Adobe Clean" panose="020B05030204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EE9EE-5742-5C41-9866-8EA6B9225CF9}"/>
              </a:ext>
            </a:extLst>
          </p:cNvPr>
          <p:cNvSpPr txBox="1"/>
          <p:nvPr/>
        </p:nvSpPr>
        <p:spPr>
          <a:xfrm>
            <a:off x="6285371" y="2343183"/>
            <a:ext cx="82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+mj-lt"/>
              </a:rPr>
              <a:t>3</a:t>
            </a:r>
            <a:endParaRPr lang="en-US" sz="2300" b="1" dirty="0">
              <a:solidFill>
                <a:srgbClr val="FF0000"/>
              </a:solidFill>
              <a:latin typeface="Adobe Clean" panose="020B05030204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DC23D-5C07-7049-AD6B-FAF280392837}"/>
              </a:ext>
            </a:extLst>
          </p:cNvPr>
          <p:cNvSpPr txBox="1"/>
          <p:nvPr/>
        </p:nvSpPr>
        <p:spPr>
          <a:xfrm>
            <a:off x="9326026" y="2343183"/>
            <a:ext cx="82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+mj-lt"/>
              </a:rPr>
              <a:t>4</a:t>
            </a:r>
            <a:endParaRPr lang="en-US" sz="2300" b="1" dirty="0">
              <a:solidFill>
                <a:srgbClr val="FF0000"/>
              </a:solidFill>
              <a:latin typeface="Adobe Clean" panose="020B05030204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2D787-0B71-F74B-B5E3-3EE71D17C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43" t="53167" b="18224"/>
          <a:stretch/>
        </p:blipFill>
        <p:spPr>
          <a:xfrm>
            <a:off x="8064035" y="3646101"/>
            <a:ext cx="4394952" cy="19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37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1AFA5BE-FCAF-C942-A9EB-C38B03557E84}"/>
              </a:ext>
            </a:extLst>
          </p:cNvPr>
          <p:cNvSpPr/>
          <p:nvPr/>
        </p:nvSpPr>
        <p:spPr>
          <a:xfrm>
            <a:off x="1" y="2192358"/>
            <a:ext cx="12188824" cy="388105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  <a:ea typeface="Adobe Clean Han ExtraBold" panose="020B0500000000000000" pitchFamily="34" charset="-128"/>
              </a:rPr>
              <a:t>Estimating the ROI of a new install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307A11-A588-FD41-AAEA-DD4D46E5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1678154"/>
            <a:ext cx="9086594" cy="419502"/>
          </a:xfrm>
        </p:spPr>
        <p:txBody>
          <a:bodyPr/>
          <a:lstStyle/>
          <a:p>
            <a:pPr marL="9525" indent="0" fontAlgn="base">
              <a:buNone/>
            </a:pPr>
            <a:r>
              <a:rPr lang="en-US" dirty="0"/>
              <a:t>For the first three years:</a:t>
            </a:r>
            <a:endParaRPr lang="en-US" sz="1800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47106EB-3C83-E442-A2B1-BC2B6C70EFFD}"/>
              </a:ext>
            </a:extLst>
          </p:cNvPr>
          <p:cNvSpPr txBox="1">
            <a:spLocks/>
          </p:cNvSpPr>
          <p:nvPr/>
        </p:nvSpPr>
        <p:spPr>
          <a:xfrm>
            <a:off x="303213" y="2522879"/>
            <a:ext cx="919660" cy="62794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b="1" dirty="0">
                <a:latin typeface="Adobe Clean" panose="020B0503020404020204" pitchFamily="34" charset="0"/>
              </a:rPr>
              <a:t>Year 1</a:t>
            </a:r>
            <a:endParaRPr lang="en-US" sz="1800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0065762-3AF6-884C-8DA4-BC00B9A5BEF9}"/>
              </a:ext>
            </a:extLst>
          </p:cNvPr>
          <p:cNvSpPr txBox="1">
            <a:spLocks/>
          </p:cNvSpPr>
          <p:nvPr/>
        </p:nvSpPr>
        <p:spPr>
          <a:xfrm>
            <a:off x="303212" y="3598467"/>
            <a:ext cx="1084913" cy="57286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b="1" dirty="0">
                <a:latin typeface="Adobe Clean" panose="020B0503020404020204" pitchFamily="34" charset="0"/>
              </a:rPr>
              <a:t>Year 2</a:t>
            </a:r>
            <a:endParaRPr lang="en-US" sz="1800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490B603-6B4B-054B-9F1B-1FE5522924B2}"/>
              </a:ext>
            </a:extLst>
          </p:cNvPr>
          <p:cNvSpPr txBox="1">
            <a:spLocks/>
          </p:cNvSpPr>
          <p:nvPr/>
        </p:nvSpPr>
        <p:spPr>
          <a:xfrm>
            <a:off x="303212" y="4663335"/>
            <a:ext cx="919661" cy="57286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b="1" dirty="0">
                <a:latin typeface="Adobe Clean" panose="020B0503020404020204" pitchFamily="34" charset="0"/>
              </a:rPr>
              <a:t>Year 3</a:t>
            </a:r>
            <a:endParaRPr lang="en-US" sz="180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A3D83A11-B15B-A94F-90B9-A7B84D4F9DB8}"/>
              </a:ext>
            </a:extLst>
          </p:cNvPr>
          <p:cNvSpPr txBox="1">
            <a:spLocks/>
          </p:cNvSpPr>
          <p:nvPr/>
        </p:nvSpPr>
        <p:spPr>
          <a:xfrm>
            <a:off x="1266938" y="2522879"/>
            <a:ext cx="8538074" cy="87959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dirty="0"/>
              <a:t>Projected eCommerce revenue – [Platform customization + installation + software licensing + support + hosting/infrastructure costs] = X 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601BAB1C-DBEF-C049-A070-90345832D159}"/>
              </a:ext>
            </a:extLst>
          </p:cNvPr>
          <p:cNvSpPr txBox="1">
            <a:spLocks/>
          </p:cNvSpPr>
          <p:nvPr/>
        </p:nvSpPr>
        <p:spPr>
          <a:xfrm>
            <a:off x="1266937" y="3598467"/>
            <a:ext cx="7873887" cy="84430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dirty="0"/>
              <a:t>[Projected eCommerce revenue + X] – [Maintenance + software licensing + support </a:t>
            </a:r>
            <a:br>
              <a:rPr lang="en-US" sz="1800" dirty="0"/>
            </a:br>
            <a:r>
              <a:rPr lang="en-US" sz="1800" dirty="0"/>
              <a:t>+ hosting/infrastructure costs] = Y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A7BCF225-48C0-404A-812F-02E138DE3B4E}"/>
              </a:ext>
            </a:extLst>
          </p:cNvPr>
          <p:cNvSpPr txBox="1">
            <a:spLocks/>
          </p:cNvSpPr>
          <p:nvPr/>
        </p:nvSpPr>
        <p:spPr>
          <a:xfrm>
            <a:off x="1266937" y="4663335"/>
            <a:ext cx="7965197" cy="84430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800" dirty="0"/>
              <a:t>[Projected eCommerce revenue + Y] – [Maintenance + software licensing + support </a:t>
            </a:r>
            <a:br>
              <a:rPr lang="en-US" sz="1800" dirty="0"/>
            </a:br>
            <a:r>
              <a:rPr lang="en-US" sz="1800" dirty="0"/>
              <a:t>+ hosting/infrastructure costs] = Z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53E7E890-44C7-E343-9449-F8CADF64CBB2}"/>
              </a:ext>
            </a:extLst>
          </p:cNvPr>
          <p:cNvSpPr txBox="1">
            <a:spLocks/>
          </p:cNvSpPr>
          <p:nvPr/>
        </p:nvSpPr>
        <p:spPr>
          <a:xfrm>
            <a:off x="303212" y="5496625"/>
            <a:ext cx="2913713" cy="36035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200" dirty="0">
                <a:latin typeface="Adobe Clean SemiLight" panose="020B0403020404020204" pitchFamily="34" charset="0"/>
              </a:rPr>
              <a:t>Note: X and Y may be negative numbers.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F4F54A-B8AA-1147-9D90-EEF6DC8AE78E}"/>
              </a:ext>
            </a:extLst>
          </p:cNvPr>
          <p:cNvCxnSpPr>
            <a:cxnSpLocks/>
          </p:cNvCxnSpPr>
          <p:nvPr/>
        </p:nvCxnSpPr>
        <p:spPr>
          <a:xfrm>
            <a:off x="358298" y="3424511"/>
            <a:ext cx="93695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756CA2-EA92-8A4F-8536-2737F2916921}"/>
              </a:ext>
            </a:extLst>
          </p:cNvPr>
          <p:cNvCxnSpPr>
            <a:cxnSpLocks/>
          </p:cNvCxnSpPr>
          <p:nvPr/>
        </p:nvCxnSpPr>
        <p:spPr>
          <a:xfrm>
            <a:off x="358298" y="4515181"/>
            <a:ext cx="93695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8400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21AB8-5F08-2B46-AAB6-06499AC32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44" t="39375" b="5312"/>
          <a:stretch/>
        </p:blipFill>
        <p:spPr>
          <a:xfrm>
            <a:off x="8955155" y="2700309"/>
            <a:ext cx="3258723" cy="37933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C93A01-C76E-354B-B242-D00F1A8807E3}"/>
              </a:ext>
            </a:extLst>
          </p:cNvPr>
          <p:cNvSpPr/>
          <p:nvPr/>
        </p:nvSpPr>
        <p:spPr>
          <a:xfrm>
            <a:off x="7092882" y="2152148"/>
            <a:ext cx="4370386" cy="26385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  <a:ea typeface="Adobe Clean Han ExtraBold" panose="020B0500000000000000" pitchFamily="34" charset="-128"/>
              </a:rPr>
              <a:t>How migration to Adobe Commerce can increase revenue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3CF9D45-452B-1040-873F-05B362ED9B05}"/>
              </a:ext>
            </a:extLst>
          </p:cNvPr>
          <p:cNvSpPr txBox="1">
            <a:spLocks/>
          </p:cNvSpPr>
          <p:nvPr/>
        </p:nvSpPr>
        <p:spPr>
          <a:xfrm>
            <a:off x="303213" y="1675228"/>
            <a:ext cx="6174702" cy="41864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dirty="0"/>
              <a:t>Adobe Commerce can help you boost the following: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0C2C0C-3999-A14D-A3F1-79A86C20DC4C}"/>
              </a:ext>
            </a:extLst>
          </p:cNvPr>
          <p:cNvGrpSpPr/>
          <p:nvPr/>
        </p:nvGrpSpPr>
        <p:grpSpPr>
          <a:xfrm>
            <a:off x="3796973" y="2297580"/>
            <a:ext cx="861071" cy="553998"/>
            <a:chOff x="4615390" y="1083276"/>
            <a:chExt cx="861071" cy="553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8AEE05-0F13-424D-AB76-8A265C3F5437}"/>
                </a:ext>
              </a:extLst>
            </p:cNvPr>
            <p:cNvSpPr txBox="1"/>
            <p:nvPr/>
          </p:nvSpPr>
          <p:spPr>
            <a:xfrm>
              <a:off x="4650204" y="1083276"/>
              <a:ext cx="826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25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EBA0085-7CEE-CB4B-B326-6649D36751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390" y="1198465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7DB53-9F16-2C47-A02F-FB4206541F58}"/>
              </a:ext>
            </a:extLst>
          </p:cNvPr>
          <p:cNvGrpSpPr/>
          <p:nvPr/>
        </p:nvGrpSpPr>
        <p:grpSpPr>
          <a:xfrm>
            <a:off x="3796973" y="2837407"/>
            <a:ext cx="861071" cy="553998"/>
            <a:chOff x="4615390" y="1083276"/>
            <a:chExt cx="861071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95F29F-F668-5341-8588-A5C402D42D49}"/>
                </a:ext>
              </a:extLst>
            </p:cNvPr>
            <p:cNvSpPr txBox="1"/>
            <p:nvPr/>
          </p:nvSpPr>
          <p:spPr>
            <a:xfrm>
              <a:off x="4650204" y="1083276"/>
              <a:ext cx="826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16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E2A1FF-DCD2-2046-AAE1-F6261E132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390" y="1198465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AF3A18-E211-5C4D-88CA-53FBD6E55016}"/>
              </a:ext>
            </a:extLst>
          </p:cNvPr>
          <p:cNvGrpSpPr/>
          <p:nvPr/>
        </p:nvGrpSpPr>
        <p:grpSpPr>
          <a:xfrm>
            <a:off x="3796973" y="3355200"/>
            <a:ext cx="696155" cy="553998"/>
            <a:chOff x="4615390" y="1083276"/>
            <a:chExt cx="696155" cy="5539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202359-F176-3944-BFC4-361CE286B836}"/>
                </a:ext>
              </a:extLst>
            </p:cNvPr>
            <p:cNvSpPr txBox="1"/>
            <p:nvPr/>
          </p:nvSpPr>
          <p:spPr>
            <a:xfrm>
              <a:off x="4650205" y="1083276"/>
              <a:ext cx="6613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5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93FFB99-A2DA-FC43-8762-ACAFC74F2F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390" y="1198465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53D46-8BC9-B442-92F7-361BE3EB4566}"/>
              </a:ext>
            </a:extLst>
          </p:cNvPr>
          <p:cNvGrpSpPr/>
          <p:nvPr/>
        </p:nvGrpSpPr>
        <p:grpSpPr>
          <a:xfrm>
            <a:off x="3796973" y="3906043"/>
            <a:ext cx="861071" cy="553998"/>
            <a:chOff x="4615390" y="1083276"/>
            <a:chExt cx="861071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9733C8-A599-8044-B3CD-5CF10CA656AE}"/>
                </a:ext>
              </a:extLst>
            </p:cNvPr>
            <p:cNvSpPr txBox="1"/>
            <p:nvPr/>
          </p:nvSpPr>
          <p:spPr>
            <a:xfrm>
              <a:off x="4650204" y="1083276"/>
              <a:ext cx="826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16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8561101-8B96-D442-BC24-0A895A0D66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390" y="1198465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A5AFF56-333F-8F4F-B08F-5C8C856B5434}"/>
              </a:ext>
            </a:extLst>
          </p:cNvPr>
          <p:cNvSpPr txBox="1">
            <a:spLocks/>
          </p:cNvSpPr>
          <p:nvPr/>
        </p:nvSpPr>
        <p:spPr>
          <a:xfrm>
            <a:off x="1471002" y="2414722"/>
            <a:ext cx="2185582" cy="287473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r" fontAlgn="base">
              <a:buNone/>
            </a:pPr>
            <a:r>
              <a:rPr lang="en-US" sz="2000" dirty="0"/>
              <a:t>Site traffic: </a:t>
            </a:r>
          </a:p>
          <a:p>
            <a:pPr marL="9525" indent="0" algn="r" fontAlgn="base">
              <a:buNone/>
            </a:pPr>
            <a:r>
              <a:rPr lang="en-US" sz="2000" dirty="0"/>
              <a:t>Conversion rates:</a:t>
            </a:r>
          </a:p>
          <a:p>
            <a:pPr marL="9525" indent="0" algn="r" fontAlgn="base">
              <a:buNone/>
            </a:pPr>
            <a:r>
              <a:rPr lang="en-US" sz="2000" dirty="0"/>
              <a:t>Average order value: </a:t>
            </a:r>
          </a:p>
          <a:p>
            <a:pPr marL="9525" indent="0" algn="r" fontAlgn="base">
              <a:buNone/>
            </a:pPr>
            <a:r>
              <a:rPr lang="en-US" sz="2000" dirty="0"/>
              <a:t>Mobile revenue: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77220-8919-2C4C-92A6-C274567CB8AB}"/>
              </a:ext>
            </a:extLst>
          </p:cNvPr>
          <p:cNvSpPr txBox="1"/>
          <p:nvPr/>
        </p:nvSpPr>
        <p:spPr>
          <a:xfrm>
            <a:off x="7556336" y="2787878"/>
            <a:ext cx="345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/>
                </a:solidFill>
                <a:latin typeface="+mj-lt"/>
              </a:rPr>
              <a:t>165</a:t>
            </a:r>
            <a:r>
              <a:rPr lang="en-US" b="1" dirty="0">
                <a:solidFill>
                  <a:srgbClr val="FF0000"/>
                </a:solidFill>
                <a:latin typeface="Adobe Clean" panose="020B0503020404020204" pitchFamily="34" charset="0"/>
              </a:rPr>
              <a:t>%</a:t>
            </a:r>
            <a:r>
              <a:rPr lang="en-US" sz="3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dobe Clean" panose="020B0503020404020204" pitchFamily="34" charset="0"/>
              </a:rPr>
              <a:t>over 3 years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AC7A48-75EE-FD46-8DE6-79D81037E1E6}"/>
              </a:ext>
            </a:extLst>
          </p:cNvPr>
          <p:cNvSpPr txBox="1"/>
          <p:nvPr/>
        </p:nvSpPr>
        <p:spPr>
          <a:xfrm>
            <a:off x="7579876" y="2436757"/>
            <a:ext cx="343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0" algn="ctr" fontAlgn="base"/>
            <a:r>
              <a:rPr lang="en-US" dirty="0"/>
              <a:t>Average ROI of Adobe migration: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4B5C0-56C2-5F47-A1C1-3A3FF03D1E60}"/>
              </a:ext>
            </a:extLst>
          </p:cNvPr>
          <p:cNvSpPr txBox="1"/>
          <p:nvPr/>
        </p:nvSpPr>
        <p:spPr>
          <a:xfrm>
            <a:off x="7556336" y="3910044"/>
            <a:ext cx="345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/>
                </a:solidFill>
                <a:latin typeface="+mj-lt"/>
              </a:rPr>
              <a:t>8.1 </a:t>
            </a:r>
            <a:r>
              <a:rPr lang="en-US" sz="2000" b="1" dirty="0">
                <a:solidFill>
                  <a:srgbClr val="FF0000"/>
                </a:solidFill>
                <a:latin typeface="Adobe Clean" panose="020B0503020404020204" pitchFamily="34" charset="0"/>
              </a:rPr>
              <a:t>months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97B94F-5119-3C45-9326-905776F77AD3}"/>
              </a:ext>
            </a:extLst>
          </p:cNvPr>
          <p:cNvSpPr txBox="1"/>
          <p:nvPr/>
        </p:nvSpPr>
        <p:spPr>
          <a:xfrm>
            <a:off x="7579876" y="3558923"/>
            <a:ext cx="343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0" algn="ctr" fontAlgn="base"/>
            <a:r>
              <a:rPr lang="en-US" dirty="0"/>
              <a:t>Average payback period: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879D67A2-B095-FB4F-988C-77081A99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marL="9525" indent="0" algn="ctr">
              <a:buNone/>
            </a:pPr>
            <a:r>
              <a:rPr lang="en-US" dirty="0"/>
              <a:t>Source: Stax survey of businesses that migrated to Magento Commerce (2019)</a:t>
            </a:r>
          </a:p>
        </p:txBody>
      </p:sp>
    </p:spTree>
    <p:extLst>
      <p:ext uri="{BB962C8B-B14F-4D97-AF65-F5344CB8AC3E}">
        <p14:creationId xmlns:p14="http://schemas.microsoft.com/office/powerpoint/2010/main" val="17102352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Estimating your revenue lift from Adobe Commerce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D0C26B-F633-7F45-A7B4-BB00FDFFA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874270"/>
              </p:ext>
            </p:extLst>
          </p:nvPr>
        </p:nvGraphicFramePr>
        <p:xfrm>
          <a:off x="291060" y="1587823"/>
          <a:ext cx="11513840" cy="3457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195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3226215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3226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6215">
                  <a:extLst>
                    <a:ext uri="{9D8B030D-6E8A-4147-A177-3AD203B41FA5}">
                      <a16:colId xmlns:a16="http://schemas.microsoft.com/office/drawing/2014/main" val="1933190468"/>
                    </a:ext>
                  </a:extLst>
                </a:gridCol>
              </a:tblGrid>
              <a:tr h="427230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Year 1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Year 2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Year 3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68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Adobe Clean" panose="020B0503020404020204" pitchFamily="34" charset="0"/>
                        </a:rPr>
                        <a:t>Revenue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757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Organic growth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757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Adobe Commerce </a:t>
                      </a:r>
                      <a:b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attributable growth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  <a:tr h="757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Revenue lift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x 0.021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x 0.021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x 0.021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24942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5FDEB0-3E78-C143-B45E-B58905DAC844}"/>
              </a:ext>
            </a:extLst>
          </p:cNvPr>
          <p:cNvSpPr txBox="1">
            <a:spLocks/>
          </p:cNvSpPr>
          <p:nvPr/>
        </p:nvSpPr>
        <p:spPr>
          <a:xfrm>
            <a:off x="202924" y="5300165"/>
            <a:ext cx="11521440" cy="581948"/>
          </a:xfrm>
          <a:prstGeom prst="rect">
            <a:avLst/>
          </a:prstGeom>
        </p:spPr>
        <p:txBody>
          <a:bodyPr/>
          <a:lstStyle>
            <a:lvl1pPr marL="274638" indent="-265113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None/>
            </a:pPr>
            <a:r>
              <a:rPr lang="en-US" altLang="en-US" sz="1200" dirty="0">
                <a:latin typeface="Adobe Clean SemiLight" charset="0"/>
              </a:rPr>
              <a:t>Note: On a revenue-weighted basis, Stax study participants attributed a 2.1% annual increase in </a:t>
            </a:r>
            <a:br>
              <a:rPr lang="en-US" altLang="en-US" sz="1200" dirty="0">
                <a:latin typeface="Adobe Clean SemiLight" charset="0"/>
              </a:rPr>
            </a:br>
            <a:r>
              <a:rPr lang="en-US" altLang="en-US" sz="1200" dirty="0">
                <a:latin typeface="Adobe Clean SemiLight" charset="0"/>
              </a:rPr>
              <a:t>revenue growth above their organic growth.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F29F4F-230F-324F-B850-1A3F8ABA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marL="9525" indent="0" algn="ctr">
              <a:buNone/>
            </a:pPr>
            <a:r>
              <a:rPr lang="en-US" dirty="0"/>
              <a:t>Source: Stax survey of businesses that migrated to Magento Commerce (2019)</a:t>
            </a:r>
          </a:p>
        </p:txBody>
      </p:sp>
    </p:spTree>
    <p:extLst>
      <p:ext uri="{BB962C8B-B14F-4D97-AF65-F5344CB8AC3E}">
        <p14:creationId xmlns:p14="http://schemas.microsoft.com/office/powerpoint/2010/main" val="46153825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58884-212C-104C-B5BF-C632B6D6D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60" t="9106" b="8780"/>
          <a:stretch/>
        </p:blipFill>
        <p:spPr>
          <a:xfrm>
            <a:off x="8720254" y="624468"/>
            <a:ext cx="3463808" cy="56313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  <a:ea typeface="Adobe Clean Han ExtraBold" panose="020B0500000000000000" pitchFamily="34" charset="-128"/>
              </a:rPr>
              <a:t>How Adobe Commerce can decrease your costs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3CF9D45-452B-1040-873F-05B362ED9B05}"/>
              </a:ext>
            </a:extLst>
          </p:cNvPr>
          <p:cNvSpPr txBox="1">
            <a:spLocks/>
          </p:cNvSpPr>
          <p:nvPr/>
        </p:nvSpPr>
        <p:spPr>
          <a:xfrm>
            <a:off x="303212" y="1675228"/>
            <a:ext cx="6879775" cy="41864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dirty="0"/>
              <a:t>Adobe Commerce can help you reduce the following: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0C2C0C-3999-A14D-A3F1-79A86C20DC4C}"/>
              </a:ext>
            </a:extLst>
          </p:cNvPr>
          <p:cNvGrpSpPr/>
          <p:nvPr/>
        </p:nvGrpSpPr>
        <p:grpSpPr>
          <a:xfrm>
            <a:off x="3796973" y="2297580"/>
            <a:ext cx="885943" cy="553998"/>
            <a:chOff x="4615390" y="1083276"/>
            <a:chExt cx="885943" cy="553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8AEE05-0F13-424D-AB76-8A265C3F5437}"/>
                </a:ext>
              </a:extLst>
            </p:cNvPr>
            <p:cNvSpPr txBox="1"/>
            <p:nvPr/>
          </p:nvSpPr>
          <p:spPr>
            <a:xfrm>
              <a:off x="4630326" y="1083276"/>
              <a:ext cx="8710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93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EBA0085-7CEE-CB4B-B326-6649D36751C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615390" y="1207257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7DB53-9F16-2C47-A02F-FB4206541F58}"/>
              </a:ext>
            </a:extLst>
          </p:cNvPr>
          <p:cNvGrpSpPr/>
          <p:nvPr/>
        </p:nvGrpSpPr>
        <p:grpSpPr>
          <a:xfrm>
            <a:off x="3796973" y="2837407"/>
            <a:ext cx="841193" cy="553998"/>
            <a:chOff x="4615390" y="1083276"/>
            <a:chExt cx="841193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95F29F-F668-5341-8588-A5C402D42D49}"/>
                </a:ext>
              </a:extLst>
            </p:cNvPr>
            <p:cNvSpPr txBox="1"/>
            <p:nvPr/>
          </p:nvSpPr>
          <p:spPr>
            <a:xfrm>
              <a:off x="4630326" y="1083276"/>
              <a:ext cx="826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61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E2A1FF-DCD2-2046-AAE1-F6261E13257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615390" y="1207257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AF3A18-E211-5C4D-88CA-53FBD6E55016}"/>
              </a:ext>
            </a:extLst>
          </p:cNvPr>
          <p:cNvGrpSpPr/>
          <p:nvPr/>
        </p:nvGrpSpPr>
        <p:grpSpPr>
          <a:xfrm>
            <a:off x="3648256" y="3355200"/>
            <a:ext cx="1884820" cy="553998"/>
            <a:chOff x="4466673" y="1083276"/>
            <a:chExt cx="1884820" cy="5539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202359-F176-3944-BFC4-361CE286B836}"/>
                </a:ext>
              </a:extLst>
            </p:cNvPr>
            <p:cNvSpPr txBox="1"/>
            <p:nvPr/>
          </p:nvSpPr>
          <p:spPr>
            <a:xfrm>
              <a:off x="4466673" y="1083276"/>
              <a:ext cx="18848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$12,000</a:t>
              </a:r>
              <a:endParaRPr lang="en-US" sz="2300" b="1" baseline="30000" dirty="0">
                <a:solidFill>
                  <a:srgbClr val="FF0000"/>
                </a:solidFill>
                <a:latin typeface="Adobe Clean" panose="020B050302040402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93FFB99-A2DA-FC43-8762-ACAFC74F2F4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615390" y="1207257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A5AFF56-333F-8F4F-B08F-5C8C856B5434}"/>
              </a:ext>
            </a:extLst>
          </p:cNvPr>
          <p:cNvSpPr txBox="1">
            <a:spLocks/>
          </p:cNvSpPr>
          <p:nvPr/>
        </p:nvSpPr>
        <p:spPr>
          <a:xfrm>
            <a:off x="1288974" y="2414722"/>
            <a:ext cx="2367610" cy="189405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r" fontAlgn="base">
              <a:buNone/>
            </a:pPr>
            <a:r>
              <a:rPr lang="en-US" sz="2000" dirty="0"/>
              <a:t>Downtime: </a:t>
            </a:r>
          </a:p>
          <a:p>
            <a:pPr marL="9525" indent="0" algn="r" fontAlgn="base">
              <a:buNone/>
            </a:pPr>
            <a:r>
              <a:rPr lang="en-US" sz="2000" dirty="0"/>
              <a:t>Content creation time:</a:t>
            </a:r>
          </a:p>
          <a:p>
            <a:pPr marL="9525" indent="0" algn="r" fontAlgn="base">
              <a:buNone/>
            </a:pPr>
            <a:r>
              <a:rPr lang="en-US" sz="2000" dirty="0"/>
              <a:t>Extension costs: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7F5F31C4-5C7C-614A-AC2D-A81A53EB546D}"/>
              </a:ext>
            </a:extLst>
          </p:cNvPr>
          <p:cNvSpPr txBox="1">
            <a:spLocks/>
          </p:cNvSpPr>
          <p:nvPr/>
        </p:nvSpPr>
        <p:spPr>
          <a:xfrm>
            <a:off x="303373" y="5304201"/>
            <a:ext cx="6226635" cy="55399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200" dirty="0">
                <a:latin typeface="Adobe Clean SemiLight" panose="020B0403020404020204" pitchFamily="34" charset="0"/>
              </a:rPr>
              <a:t>Note: Costs may be reduced by as much as $12,000 per extension (including reduced licensing, customization, and maintenance needs).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24D59236-F38B-C44C-B26C-0EB53D2C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marL="9525" indent="0" algn="ctr">
              <a:buNone/>
            </a:pPr>
            <a:r>
              <a:rPr lang="en-US" dirty="0"/>
              <a:t>Source: Stax survey of businesses that migrated to Magento Commerce (2019)</a:t>
            </a:r>
          </a:p>
        </p:txBody>
      </p:sp>
    </p:spTree>
    <p:extLst>
      <p:ext uri="{BB962C8B-B14F-4D97-AF65-F5344CB8AC3E}">
        <p14:creationId xmlns:p14="http://schemas.microsoft.com/office/powerpoint/2010/main" val="372575481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717709&quot;&gt;&lt;/object&gt;&lt;object type=&quot;2&quot; unique_id=&quot;717710&quot;&gt;&lt;object type=&quot;3&quot; unique_id=&quot;717712&quot;&gt;&lt;property id=&quot;20148&quot; value=&quot;5&quot;/&gt;&lt;property id=&quot;20300&quot; value=&quot;Slide 10 - &amp;quot;Section Divider&amp;quot;&quot;/&gt;&lt;property id=&quot;20307&quot; value=&quot;274&quot;/&gt;&lt;/object&gt;&lt;object type=&quot;3&quot; unique_id=&quot;717778&quot;&gt;&lt;property id=&quot;20148&quot; value=&quot;5&quot;/&gt;&lt;property id=&quot;20300&quot; value=&quot;Slide 1 - &amp;quot;Title Slide&amp;quot;&quot;/&gt;&lt;property id=&quot;20307&quot; value=&quot;273&quot;/&gt;&lt;/object&gt;&lt;object type=&quot;3&quot; unique_id=&quot;717779&quot;&gt;&lt;property id=&quot;20148&quot; value=&quot;5&quot;/&gt;&lt;property id=&quot;20300&quot; value=&quot;Slide 20&quot;/&gt;&lt;property id=&quot;20307&quot; value=&quot;278&quot;/&gt;&lt;/object&gt;&lt;object type=&quot;3&quot; unique_id=&quot;717900&quot;&gt;&lt;property id=&quot;20148&quot; value=&quot;5&quot;/&gt;&lt;property id=&quot;20300&quot; value=&quot;Slide 11 - &amp;quot;White Content Slide – Graphic Footer &amp;amp; Header&amp;quot;&quot;/&gt;&lt;property id=&quot;20307&quot; value=&quot;279&quot;/&gt;&lt;/object&gt;&lt;object type=&quot;3&quot; unique_id=&quot;717901&quot;&gt;&lt;property id=&quot;20148&quot; value=&quot;5&quot;/&gt;&lt;property id=&quot;20300&quot; value=&quot;Slide 18 - &amp;quot;Black Content Slide – Graphic Footer&amp;quot;&quot;/&gt;&lt;property id=&quot;20307&quot; value=&quot;283&quot;/&gt;&lt;/object&gt;&lt;object type=&quot;3&quot; unique_id=&quot;717902&quot;&gt;&lt;property id=&quot;20148&quot; value=&quot;5&quot;/&gt;&lt;property id=&quot;20300&quot; value=&quot;Slide 17 - &amp;quot;Black Content Slide – Graphic Footer &amp;amp; Header&amp;quot;&quot;/&gt;&lt;property id=&quot;20307&quot; value=&quot;284&quot;/&gt;&lt;/object&gt;&lt;object type=&quot;3&quot; unique_id=&quot;1709896&quot;&gt;&lt;property id=&quot;20148&quot; value=&quot;5&quot;/&gt;&lt;property id=&quot;20300&quot; value=&quot;Slide 2 - &amp;quot;Additional templates and more resources&amp;quot;&quot;/&gt;&lt;property id=&quot;20307&quot; value=&quot;292&quot;/&gt;&lt;/object&gt;&lt;object type=&quot;3&quot; unique_id=&quot;1709897&quot;&gt;&lt;property id=&quot;20148&quot; value=&quot;5&quot;/&gt;&lt;property id=&quot;20300&quot; value=&quot;Slide 3 - &amp;quot;How to save this as a template within PowerPoint&amp;quot;&quot;/&gt;&lt;property id=&quot;20307&quot; value=&quot;293&quot;/&gt;&lt;/object&gt;&lt;object type=&quot;3&quot; unique_id=&quot;1709898&quot;&gt;&lt;property id=&quot;20148&quot; value=&quot;5&quot;/&gt;&lt;property id=&quot;20300&quot; value=&quot;Slide 5 - &amp;quot;Using Footers and Page Numbers&amp;quot;&quot;/&gt;&lt;property id=&quot;20307&quot; value=&quot;294&quot;/&gt;&lt;/object&gt;&lt;object type=&quot;3&quot; unique_id=&quot;1709899&quot;&gt;&lt;property id=&quot;20148&quot; value=&quot;5&quot;/&gt;&lt;property id=&quot;20300&quot; value=&quot;Slide 12 - &amp;quot;White Content Slide – Graphic Footer&amp;quot;&quot;/&gt;&lt;property id=&quot;20307&quot; value=&quot;287&quot;/&gt;&lt;/object&gt;&lt;object type=&quot;3&quot; unique_id=&quot;1709900&quot;&gt;&lt;property id=&quot;20148&quot; value=&quot;5&quot;/&gt;&lt;property id=&quot;20300&quot; value=&quot;Slide 13 - &amp;quot;White Content Slide – No Graphic&amp;quot;&quot;/&gt;&lt;property id=&quot;20307&quot; value=&quot;288&quot;/&gt;&lt;/object&gt;&lt;object type=&quot;3&quot; unique_id=&quot;1709901&quot;&gt;&lt;property id=&quot;20148&quot; value=&quot;5&quot;/&gt;&lt;property id=&quot;20300&quot; value=&quot;Slide 14 - &amp;quot;Gray Content Slide – Graphic Footer &amp;amp; Header&amp;quot;&quot;/&gt;&lt;property id=&quot;20307&quot; value=&quot;289&quot;/&gt;&lt;/object&gt;&lt;object type=&quot;3&quot; unique_id=&quot;1709902&quot;&gt;&lt;property id=&quot;20148&quot; value=&quot;5&quot;/&gt;&lt;property id=&quot;20300&quot; value=&quot;Slide 15 - &amp;quot;Gray Content Slide – Graphic Footer&amp;quot;&quot;/&gt;&lt;property id=&quot;20307&quot; value=&quot;290&quot;/&gt;&lt;/object&gt;&lt;object type=&quot;3&quot; unique_id=&quot;1709903&quot;&gt;&lt;property id=&quot;20148&quot; value=&quot;5&quot;/&gt;&lt;property id=&quot;20300&quot; value=&quot;Slide 16 - &amp;quot;Gray Content Slide – No Graphic&amp;quot;&quot;/&gt;&lt;property id=&quot;20307&quot; value=&quot;291&quot;/&gt;&lt;/object&gt;&lt;object type=&quot;3&quot; unique_id=&quot;1709904&quot;&gt;&lt;property id=&quot;20148&quot; value=&quot;5&quot;/&gt;&lt;property id=&quot;20300&quot; value=&quot;Slide 19 - &amp;quot;Black Content Slide – No Graphic&amp;quot;&quot;/&gt;&lt;property id=&quot;20307&quot; value=&quot;286&quot;/&gt;&lt;/object&gt;&lt;object type=&quot;3&quot; unique_id=&quot;1709905&quot;&gt;&lt;property id=&quot;20148&quot; value=&quot;5&quot;/&gt;&lt;property id=&quot;20300&quot; value=&quot;Slide 21&quot;/&gt;&lt;property id=&quot;20307&quot; value=&quot;285&quot;/&gt;&lt;/object&gt;&lt;object type=&quot;3&quot; unique_id=&quot;1710038&quot;&gt;&lt;property id=&quot;20148&quot; value=&quot;5&quot;/&gt;&lt;property id=&quot;20300&quot; value=&quot;Slide 4 - &amp;quot;Slide layouts&amp;quot;&quot;/&gt;&lt;property id=&quot;20307&quot; value=&quot;298&quot;/&gt;&lt;/object&gt;&lt;object type=&quot;3&quot; unique_id=&quot;1710039&quot;&gt;&lt;property id=&quot;20148&quot; value=&quot;5&quot;/&gt;&lt;property id=&quot;20300&quot; value=&quot;Slide 6 - &amp;quot;Converting old presentations to this template&amp;quot;&quot;/&gt;&lt;property id=&quot;20307&quot; value=&quot;295&quot;/&gt;&lt;/object&gt;&lt;object type=&quot;3&quot; unique_id=&quot;1710040&quot;&gt;&lt;property id=&quot;20148&quot; value=&quot;5&quot;/&gt;&lt;property id=&quot;20300&quot; value=&quot;Slide 7 - &amp;quot;Bar charts&amp;quot;&quot;/&gt;&lt;property id=&quot;20307&quot; value=&quot;296&quot;/&gt;&lt;/object&gt;&lt;object type=&quot;3&quot; unique_id=&quot;1710041&quot;&gt;&lt;property id=&quot;20148&quot; value=&quot;5&quot;/&gt;&lt;property id=&quot;20300&quot; value=&quot;Slide 8 - &amp;quot;Pie charts&amp;quot;&quot;/&gt;&lt;property id=&quot;20307&quot; value=&quot;297&quot;/&gt;&lt;/object&gt;&lt;object type=&quot;3&quot; unique_id=&quot;1710042&quot;&gt;&lt;property id=&quot;20148&quot; value=&quot;5&quot;/&gt;&lt;property id=&quot;20300&quot; value=&quot;Slide 9 - &amp;quot;Color palette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dobe Master 2020">
  <a:themeElements>
    <a:clrScheme name="Adobe Template 2020 v03">
      <a:dk1>
        <a:srgbClr val="000000"/>
      </a:dk1>
      <a:lt1>
        <a:srgbClr val="FFFFFF"/>
      </a:lt1>
      <a:dk2>
        <a:srgbClr val="2C2C2C"/>
      </a:dk2>
      <a:lt2>
        <a:srgbClr val="B3B3B3"/>
      </a:lt2>
      <a:accent1>
        <a:srgbClr val="49DE51"/>
      </a:accent1>
      <a:accent2>
        <a:srgbClr val="308FFF"/>
      </a:accent2>
      <a:accent3>
        <a:srgbClr val="FF51F5"/>
      </a:accent3>
      <a:accent4>
        <a:srgbClr val="FF9900"/>
      </a:accent4>
      <a:accent5>
        <a:srgbClr val="FFD11F"/>
      </a:accent5>
      <a:accent6>
        <a:srgbClr val="FA0F00"/>
      </a:accent6>
      <a:hlink>
        <a:srgbClr val="5F5F5F"/>
      </a:hlink>
      <a:folHlink>
        <a:srgbClr val="919191"/>
      </a:folHlink>
    </a:clrScheme>
    <a:fontScheme name="Adobe 2020">
      <a:majorFont>
        <a:latin typeface="Adobe Clean ExtraBold"/>
        <a:ea typeface=""/>
        <a:cs typeface=""/>
      </a:majorFont>
      <a:minorFont>
        <a:latin typeface="Adobe Clean SemiLight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12700">
          <a:solidFill>
            <a:schemeClr val="bg1">
              <a:lumMod val="75000"/>
            </a:schemeClr>
          </a:solidFill>
        </a:ln>
      </a:spPr>
      <a:bodyPr lIns="45720" tIns="45720" rIns="45720" bIns="45720" rtlCol="0" anchor="ctr"/>
      <a:lstStyle>
        <a:defPPr algn="l">
          <a:spcBef>
            <a:spcPts val="12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Owner xmlns="4ff10405-94ed-458a-ab1a-db1ba645aa89" xsi:nil="true"/>
    <SharedWithUsers xmlns="97c2782e-278b-453a-9e55-10362370d31f">
      <UserInfo>
        <DisplayName>Peter Sheldon</DisplayName>
        <AccountId>432</AccountId>
        <AccountType/>
      </UserInfo>
      <UserInfo>
        <DisplayName>Clio Castruccio</DisplayName>
        <AccountId>463</AccountId>
        <AccountType/>
      </UserInfo>
      <UserInfo>
        <DisplayName>Dan Curran</DisplayName>
        <AccountId>72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1AC14FEFC5FA4F96D74EDFFC37BC0E" ma:contentTypeVersion="13" ma:contentTypeDescription="Create a new document." ma:contentTypeScope="" ma:versionID="c2fbac20d6089903d1ed11c7f7d74c9c">
  <xsd:schema xmlns:xsd="http://www.w3.org/2001/XMLSchema" xmlns:xs="http://www.w3.org/2001/XMLSchema" xmlns:p="http://schemas.microsoft.com/office/2006/metadata/properties" xmlns:ns2="4ff10405-94ed-458a-ab1a-db1ba645aa89" xmlns:ns3="97c2782e-278b-453a-9e55-10362370d31f" targetNamespace="http://schemas.microsoft.com/office/2006/metadata/properties" ma:root="true" ma:fieldsID="6a3a1a8ae67e5ceee5969cbed8f6845e" ns2:_="" ns3:_="">
    <xsd:import namespace="4ff10405-94ed-458a-ab1a-db1ba645aa89"/>
    <xsd:import namespace="97c2782e-278b-453a-9e55-10362370d3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Project_x0020_Own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10405-94ed-458a-ab1a-db1ba645a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Project_x0020_Owner" ma:index="15" nillable="true" ma:displayName="Project Owner" ma:format="Dropdown" ma:internalName="Project_x0020_Owner">
      <xsd:simpleType>
        <xsd:restriction base="dms:Text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782e-278b-453a-9e55-10362370d3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B6EB07-5CE2-45EC-85B4-21599BE1E1E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4ff10405-94ed-458a-ab1a-db1ba645aa89"/>
    <ds:schemaRef ds:uri="http://schemas.microsoft.com/office/infopath/2007/PartnerControls"/>
    <ds:schemaRef ds:uri="97c2782e-278b-453a-9e55-10362370d31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80EC2B-6ABF-4D74-9C8A-7746CBAFE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10405-94ed-458a-ab1a-db1ba645aa89"/>
    <ds:schemaRef ds:uri="97c2782e-278b-453a-9e55-10362370d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135674-9C58-468F-8C85-95EFDFD25E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41808</TotalTime>
  <Words>681</Words>
  <Application>Microsoft Macintosh PowerPoint</Application>
  <PresentationFormat>Custom</PresentationFormat>
  <Paragraphs>121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Clean</vt:lpstr>
      <vt:lpstr>Adobe Clean ExtraBold</vt:lpstr>
      <vt:lpstr>Adobe Clean SemiLight</vt:lpstr>
      <vt:lpstr>Arial</vt:lpstr>
      <vt:lpstr>Calibri</vt:lpstr>
      <vt:lpstr>Times New Roman</vt:lpstr>
      <vt:lpstr>Wingdings</vt:lpstr>
      <vt:lpstr>Adobe Master 2020</vt:lpstr>
      <vt:lpstr>Estimating the ROI of Switching to Adobe Commerce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Adobe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- Thomas Wirtz</dc:title>
  <dc:creator>Scott Benson</dc:creator>
  <cp:lastModifiedBy>Erin Hansen McKnight</cp:lastModifiedBy>
  <cp:revision>1514</cp:revision>
  <cp:lastPrinted>2020-09-25T20:37:20Z</cp:lastPrinted>
  <dcterms:created xsi:type="dcterms:W3CDTF">2009-08-20T18:55:32Z</dcterms:created>
  <dcterms:modified xsi:type="dcterms:W3CDTF">2021-04-27T04:13:48Z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0x010100BA1AC14FEFC5FA4F96D74EDFFC37BC0E</vt:lpwstr>
  </property>
</Properties>
</file>