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</p:sldMasterIdLst>
  <p:notesMasterIdLst>
    <p:notesMasterId r:id="rId19"/>
  </p:notesMasterIdLst>
  <p:handoutMasterIdLst>
    <p:handoutMasterId r:id="rId20"/>
  </p:handoutMasterIdLst>
  <p:sldIdLst>
    <p:sldId id="348" r:id="rId5"/>
    <p:sldId id="2076137039" r:id="rId6"/>
    <p:sldId id="2076137048" r:id="rId7"/>
    <p:sldId id="2076137049" r:id="rId8"/>
    <p:sldId id="2076137050" r:id="rId9"/>
    <p:sldId id="2076137051" r:id="rId10"/>
    <p:sldId id="2076137052" r:id="rId11"/>
    <p:sldId id="2076137053" r:id="rId12"/>
    <p:sldId id="2076137054" r:id="rId13"/>
    <p:sldId id="2076137055" r:id="rId14"/>
    <p:sldId id="2076137058" r:id="rId15"/>
    <p:sldId id="2076137056" r:id="rId16"/>
    <p:sldId id="2076137057" r:id="rId17"/>
    <p:sldId id="357" r:id="rId18"/>
  </p:sldIdLst>
  <p:sldSz cx="12192000" cy="6858000"/>
  <p:notesSz cx="6858000" cy="9429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DE51"/>
    <a:srgbClr val="EA8B00"/>
    <a:srgbClr val="FFB13F"/>
    <a:srgbClr val="FA9500"/>
    <a:srgbClr val="DE8400"/>
    <a:srgbClr val="D07C00"/>
    <a:srgbClr val="E68900"/>
    <a:srgbClr val="EACCE7"/>
    <a:srgbClr val="C39BE1"/>
    <a:srgbClr val="FFB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8030" autoAdjust="0"/>
  </p:normalViewPr>
  <p:slideViewPr>
    <p:cSldViewPr snapToGrid="0">
      <p:cViewPr varScale="1">
        <p:scale>
          <a:sx n="100" d="100"/>
          <a:sy n="100" d="100"/>
        </p:scale>
        <p:origin x="1560" y="160"/>
      </p:cViewPr>
      <p:guideLst>
        <p:guide pos="3840"/>
        <p:guide pos="2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540CC4-3805-5440-BAF5-14662BA462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D4A97-306B-5140-BE71-1D8FF1F33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A720E-0FA3-164E-A9BD-33032D76CB2C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A045A-29A0-2C40-AA51-E44D965346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F6D3A-AD66-1542-9D38-F4634C13A5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BF097-5AFE-3447-809C-5E190D9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18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E95B5-9144-4447-893D-1C1240377C7A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76DA2-74C2-0942-8EC1-B909DF1A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3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76DA2-74C2-0942-8EC1-B909DF1AF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79084A-2375-446C-803B-D98146722F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D2DE1-CD92-D54D-95C5-5BDEECA1D1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3299" y="2796819"/>
            <a:ext cx="5919381" cy="12130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ED4DD803-E558-9144-8986-8DB1EE1D03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03299" y="4123739"/>
            <a:ext cx="5909954" cy="107805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en-US" sz="2000" b="1" i="0" kern="1200" baseline="0" dirty="0">
                <a:solidFill>
                  <a:schemeClr val="bg1"/>
                </a:solidFill>
                <a:latin typeface="Adobe Clean" panose="020B0503020404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presentation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77721-2719-4EF5-B587-B2A75D180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599" y="2904989"/>
            <a:ext cx="703952" cy="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7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rketo Eng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B7023DFA-598A-44C5-8927-C15B5FD4B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737" y="2798064"/>
            <a:ext cx="379405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0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[EC]">
    <p:bg>
      <p:bgPr>
        <a:solidFill>
          <a:srgbClr val="FA0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85176" y="2866397"/>
            <a:ext cx="8857198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 i="0" baseline="0">
                <a:solidFill>
                  <a:schemeClr val="bg1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/>
              <a:t>Click to edit section divider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725D1-C29F-49B5-BD56-434229004C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535" y="2825114"/>
            <a:ext cx="616079" cy="55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8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[White-A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C69EB3E-ED19-4474-8439-F48431B62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4788" y="2796819"/>
            <a:ext cx="5909954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 i="0" baseline="0">
                <a:solidFill>
                  <a:schemeClr val="accent6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/>
              <a:t>Click to edit 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1912108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[White-B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BCDD68E-6A21-4946-A44A-CB84F98FF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4788" y="2796819"/>
            <a:ext cx="5909954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 i="0" baseline="0">
                <a:solidFill>
                  <a:schemeClr val="accent6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/>
              <a:t>Click to edit 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18729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[Dark-A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AD3869F-D3E8-4162-AC9C-5E105DCDC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4788" y="2796819"/>
            <a:ext cx="5909954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 i="0" baseline="0">
                <a:solidFill>
                  <a:schemeClr val="bg1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/>
              <a:t>Click to edit 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25746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[Dark-B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1E84E48-4621-413D-8B33-D60987BD9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0F40C7B-8B85-E841-951C-D0451CD799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4788" y="2796819"/>
            <a:ext cx="5909954" cy="1394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 i="0" baseline="0">
                <a:solidFill>
                  <a:schemeClr val="bg1"/>
                </a:solidFill>
                <a:latin typeface="Adobe Clean ExtraBold" panose="020B0503020404020204" pitchFamily="34" charset="0"/>
              </a:defRPr>
            </a:lvl1pPr>
          </a:lstStyle>
          <a:p>
            <a:pPr lvl="0"/>
            <a:r>
              <a:rPr lang="en-US"/>
              <a:t>Click to edit section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215911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6A6C-8376-1E41-BD5C-E20A7628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12661"/>
            <a:ext cx="11494008" cy="646189"/>
          </a:xfrm>
        </p:spPr>
        <p:txBody>
          <a:bodyPr lIns="45720" r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3472C-7D95-F84A-A3A5-3FF355EE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59241" y="6921699"/>
            <a:ext cx="632759" cy="267660"/>
          </a:xfrm>
        </p:spPr>
        <p:txBody>
          <a:bodyPr/>
          <a:lstStyle/>
          <a:p>
            <a:fld id="{070425D8-794F-8745-A2FF-45D0F61FA8A0}" type="datetime1">
              <a:rPr lang="en-US" smtClean="0"/>
              <a:t>12/15/20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CF410-CCC2-8C42-B73A-A90343E1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CD366-50A2-F340-B9DD-C9E73E92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EE18BCB-5B0C-CC43-82F4-E212011C84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394086"/>
            <a:ext cx="11521440" cy="4636008"/>
          </a:xfrm>
        </p:spPr>
        <p:txBody>
          <a:bodyPr lIns="45720" rIns="45720" anchor="t">
            <a:noAutofit/>
          </a:bodyPr>
          <a:lstStyle>
            <a:lvl1pPr marL="233363" indent="-233363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 marL="690563" indent="-233363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  <a:lvl3pPr marL="1147763" indent="-233363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4963" indent="-233363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62163" indent="-233363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[Dark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ECCFEF-2E34-41AB-8DA0-38A34C0B15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DB0B12-ED72-E742-A04D-80FB3DE67B12}"/>
              </a:ext>
            </a:extLst>
          </p:cNvPr>
          <p:cNvSpPr/>
          <p:nvPr userDrawn="1"/>
        </p:nvSpPr>
        <p:spPr>
          <a:xfrm>
            <a:off x="0" y="6446520"/>
            <a:ext cx="12192000" cy="411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00D5AA-51AA-4615-B224-7F76F87AE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613" y="6578695"/>
            <a:ext cx="566079" cy="147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86A6C-8376-1E41-BD5C-E20A7628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60" y="312661"/>
            <a:ext cx="11498704" cy="6467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3472C-7D95-F84A-A3A5-3FF355EE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1791-022E-8E48-B909-E256FC1B1F41}" type="datetime1">
              <a:rPr lang="en-US" smtClean="0"/>
              <a:t>12/15/20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CF410-CCC2-8C42-B73A-A90343E1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CD366-50A2-F340-B9DD-C9E73E92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EE18BCB-5B0C-CC43-82F4-E212011C84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394086"/>
            <a:ext cx="11498704" cy="4646950"/>
          </a:xfrm>
        </p:spPr>
        <p:txBody>
          <a:bodyPr anchor="t"/>
          <a:lstStyle>
            <a:lvl1pPr marL="233363" indent="-23336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90563" indent="-23336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7763" indent="-23336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4963" indent="-23336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62163" indent="-233363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98F48D3-EC8B-4901-861B-167FE5EBECED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>
                <a:solidFill>
                  <a:srgbClr val="6E6E6E"/>
                </a:solidFill>
                <a:latin typeface="Adobe Clean" panose="020B0503020404020204" pitchFamily="34" charset="0"/>
              </a:rPr>
              <a:t>©2020 Adobe. All Rights Reserved. Adobe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2694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FA0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7D1A37-D98F-8844-AF99-5DCC9E674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5832" y="2759987"/>
            <a:ext cx="980335" cy="13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4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B56F46-A6CE-664B-A333-C2ABA8BB0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59241" y="6921698"/>
            <a:ext cx="632759" cy="2676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0" i="0">
                <a:solidFill>
                  <a:srgbClr val="6E6E6E"/>
                </a:solidFill>
                <a:latin typeface="Adobe Clean" panose="020B0503020404020204" pitchFamily="34" charset="0"/>
              </a:defRPr>
            </a:lvl1pPr>
          </a:lstStyle>
          <a:p>
            <a:fld id="{B959193E-2C3B-2942-96D3-504B9F878030}" type="datetime1">
              <a:rPr lang="en-US" smtClean="0"/>
              <a:t>12/15/20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3A79FF-5E5A-2542-8EE6-C0AC5DC2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499" y="6560363"/>
            <a:ext cx="4348378" cy="2676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100000"/>
              </a:lnSpc>
              <a:defRPr sz="800" b="0" i="0">
                <a:solidFill>
                  <a:srgbClr val="6E6E6E"/>
                </a:solidFill>
                <a:latin typeface="Adobe Clean" panose="020B0503020404020204" pitchFamily="34" charset="0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984DC9-2E6F-4F4D-995A-3BDA04912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5407" y="6560363"/>
            <a:ext cx="401186" cy="2676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Adobe Clean" panose="020B0503020404020204" pitchFamily="34" charset="0"/>
              </a:defRPr>
            </a:lvl1pPr>
          </a:lstStyle>
          <a:p>
            <a:fld id="{2D54ABF7-EC33-204F-A680-BCCE3CA241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353DCA3C-5094-B14F-B080-18DFB21F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50" y="312660"/>
            <a:ext cx="11494008" cy="647458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EB161B-A0C5-1C48-A3B3-3D947E982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612" y="1401699"/>
            <a:ext cx="11518083" cy="463297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D2B9E-6BA2-414A-A3E6-165875CDED8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78923" y="6578695"/>
            <a:ext cx="566078" cy="14713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C8BD2E-F820-48C1-9E0B-681BB0E8517D}"/>
              </a:ext>
            </a:extLst>
          </p:cNvPr>
          <p:cNvSpPr txBox="1">
            <a:spLocks/>
          </p:cNvSpPr>
          <p:nvPr userDrawn="1"/>
        </p:nvSpPr>
        <p:spPr>
          <a:xfrm>
            <a:off x="9302847" y="6560363"/>
            <a:ext cx="2599605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 baseline="0">
                <a:solidFill>
                  <a:srgbClr val="CFCFCE"/>
                </a:solidFill>
                <a:latin typeface="Adobe Clean ExtraBold" panose="020B05030204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>
                <a:solidFill>
                  <a:srgbClr val="6E6E6E"/>
                </a:solidFill>
                <a:latin typeface="Adobe Clean" panose="020B0503020404020204" pitchFamily="34" charset="0"/>
              </a:rPr>
              <a:t>©2020 Adobe. All Rights Reserved. Adobe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51420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8" r:id="rId2"/>
    <p:sldLayoutId id="2147483719" r:id="rId3"/>
    <p:sldLayoutId id="2147483724" r:id="rId4"/>
    <p:sldLayoutId id="2147483720" r:id="rId5"/>
    <p:sldLayoutId id="2147483725" r:id="rId6"/>
    <p:sldLayoutId id="2147483721" r:id="rId7"/>
    <p:sldLayoutId id="2147483722" r:id="rId8"/>
    <p:sldLayoutId id="2147483723" r:id="rId9"/>
    <p:sldLayoutId id="214748373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FA0F00"/>
          </a:solidFill>
          <a:latin typeface="Adobe Clean ExtraBold" panose="020B05030204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SzPct val="7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800"/>
        </a:spcBef>
        <a:buSzPct val="7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800"/>
        </a:spcBef>
        <a:buSzPct val="7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800"/>
        </a:spcBef>
        <a:buSzPct val="7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800"/>
        </a:spcBef>
        <a:buSzPct val="7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dobe Clean SemiLight" panose="020B04030204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4">
          <p15:clr>
            <a:srgbClr val="F26B43"/>
          </p15:clr>
        </p15:guide>
        <p15:guide id="2" orient="horz" pos="4055">
          <p15:clr>
            <a:srgbClr val="F26B43"/>
          </p15:clr>
        </p15:guide>
        <p15:guide id="3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o.com/ebooks/time-to-change-channels-and-your-cross-channel-strategy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rketo.com/webinars/building-a-content-strategy-setting-the-foundation-for-high-velocity-content-production/" TargetMode="External"/><Relationship Id="rId4" Type="http://schemas.openxmlformats.org/officeDocument/2006/relationships/hyperlink" Target="https://www.marketo.com/webinars/changing-channels-how-the-right-cross-channel-mix-makes-every-marketing-dollar-go-further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4DC75-68B1-4982-9B3F-B81052D1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299" y="2796819"/>
            <a:ext cx="5919381" cy="1213050"/>
          </a:xfrm>
        </p:spPr>
        <p:txBody>
          <a:bodyPr/>
          <a:lstStyle/>
          <a:p>
            <a:r>
              <a:rPr lang="en-US" dirty="0"/>
              <a:t>Campaign planning templates</a:t>
            </a:r>
          </a:p>
        </p:txBody>
      </p:sp>
    </p:spTree>
    <p:extLst>
      <p:ext uri="{BB962C8B-B14F-4D97-AF65-F5344CB8AC3E}">
        <p14:creationId xmlns:p14="http://schemas.microsoft.com/office/powerpoint/2010/main" val="12608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465A302-4D85-478B-9BAC-0E40D9E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12661"/>
            <a:ext cx="11494008" cy="646189"/>
          </a:xfrm>
        </p:spPr>
        <p:txBody>
          <a:bodyPr/>
          <a:lstStyle/>
          <a:p>
            <a:r>
              <a:rPr lang="en-US" dirty="0"/>
              <a:t>Product </a:t>
            </a:r>
            <a:r>
              <a:rPr lang="en-US"/>
              <a:t>launch at a glance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71E0043-5C8C-47F5-AF39-83951C49D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362799"/>
              </p:ext>
            </p:extLst>
          </p:nvPr>
        </p:nvGraphicFramePr>
        <p:xfrm>
          <a:off x="291060" y="1944281"/>
          <a:ext cx="11513844" cy="3598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8461">
                  <a:extLst>
                    <a:ext uri="{9D8B030D-6E8A-4147-A177-3AD203B41FA5}">
                      <a16:colId xmlns:a16="http://schemas.microsoft.com/office/drawing/2014/main" val="4072726795"/>
                    </a:ext>
                  </a:extLst>
                </a:gridCol>
                <a:gridCol w="2878461">
                  <a:extLst>
                    <a:ext uri="{9D8B030D-6E8A-4147-A177-3AD203B41FA5}">
                      <a16:colId xmlns:a16="http://schemas.microsoft.com/office/drawing/2014/main" val="3905159293"/>
                    </a:ext>
                  </a:extLst>
                </a:gridCol>
                <a:gridCol w="2878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8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7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Email Tactics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Events</a:t>
                      </a:r>
                    </a:p>
                  </a:txBody>
                  <a:tcPr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Lead Generation Tactics</a:t>
                      </a:r>
                    </a:p>
                  </a:txBody>
                  <a:tcPr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91564"/>
                  </a:ext>
                </a:extLst>
              </a:tr>
              <a:tr h="5540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email 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eBook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Webinar 1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49474"/>
                  </a:ext>
                </a:extLst>
              </a:tr>
              <a:tr h="5540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Nurture series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Cheat sheet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Webinar 2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PPC campaign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2563"/>
                  </a:ext>
                </a:extLst>
              </a:tr>
              <a:tr h="5540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Deal acceleration email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Datasheet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In-person event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 email campaign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Blog post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In-person event 1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 mail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0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 releases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Sales call-down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0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eBook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SEO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084126"/>
            <a:ext cx="11521440" cy="58194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dobe Clean SemiLight" charset="0"/>
                <a:ea typeface="Adobe Clean SemiLight" charset="0"/>
                <a:cs typeface="Adobe Clean SemiLight" charset="0"/>
              </a:rPr>
              <a:t>Use this template to quickly communicate your product launch plan.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 txBox="1">
            <a:spLocks/>
          </p:cNvSpPr>
          <p:nvPr/>
        </p:nvSpPr>
        <p:spPr>
          <a:xfrm>
            <a:off x="291060" y="1587821"/>
            <a:ext cx="11521440" cy="346621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1pPr>
            <a:lvl2pPr marL="6905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2pPr>
            <a:lvl3pPr marL="11477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3pPr>
            <a:lvl4pPr marL="16049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4pPr>
            <a:lvl5pPr marL="20621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400" dirty="0">
                <a:latin typeface="+mj-lt"/>
              </a:rPr>
              <a:t>Product: Product #1</a:t>
            </a:r>
          </a:p>
        </p:txBody>
      </p:sp>
    </p:spTree>
    <p:extLst>
      <p:ext uri="{BB962C8B-B14F-4D97-AF65-F5344CB8AC3E}">
        <p14:creationId xmlns:p14="http://schemas.microsoft.com/office/powerpoint/2010/main" val="76588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465A302-4D85-478B-9BAC-0E40D9E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12661"/>
            <a:ext cx="11494008" cy="646189"/>
          </a:xfrm>
        </p:spPr>
        <p:txBody>
          <a:bodyPr/>
          <a:lstStyle/>
          <a:p>
            <a:r>
              <a:rPr lang="en-US" dirty="0"/>
              <a:t>Product launch at a glance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71E0043-5C8C-47F5-AF39-83951C49D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252713"/>
              </p:ext>
            </p:extLst>
          </p:nvPr>
        </p:nvGraphicFramePr>
        <p:xfrm>
          <a:off x="291060" y="1944280"/>
          <a:ext cx="11513844" cy="2194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8461">
                  <a:extLst>
                    <a:ext uri="{9D8B030D-6E8A-4147-A177-3AD203B41FA5}">
                      <a16:colId xmlns:a16="http://schemas.microsoft.com/office/drawing/2014/main" val="4072726795"/>
                    </a:ext>
                  </a:extLst>
                </a:gridCol>
                <a:gridCol w="2878461">
                  <a:extLst>
                    <a:ext uri="{9D8B030D-6E8A-4147-A177-3AD203B41FA5}">
                      <a16:colId xmlns:a16="http://schemas.microsoft.com/office/drawing/2014/main" val="3905159293"/>
                    </a:ext>
                  </a:extLst>
                </a:gridCol>
                <a:gridCol w="2878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8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7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Email Tactics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Content</a:t>
                      </a:r>
                    </a:p>
                  </a:txBody>
                  <a:tcPr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Events</a:t>
                      </a:r>
                    </a:p>
                  </a:txBody>
                  <a:tcPr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Lead Generation Tactics</a:t>
                      </a:r>
                    </a:p>
                  </a:txBody>
                  <a:tcPr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91564"/>
                  </a:ext>
                </a:extLst>
              </a:tr>
              <a:tr h="1920220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email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Nurture series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Deal acceleration email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eBook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Cheat sheet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Datasheet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Blog post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 releases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eBook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Webinar 1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Webinar 2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In-person event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In-person event 1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PPC campaign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 email campaign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 mail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Sales call-down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SEO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49474"/>
                  </a:ext>
                </a:extLst>
              </a:tr>
            </a:tbl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084126"/>
            <a:ext cx="11521440" cy="58194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dobe Clean SemiLight" charset="0"/>
                <a:ea typeface="Adobe Clean SemiLight" charset="0"/>
                <a:cs typeface="Adobe Clean SemiLight" charset="0"/>
              </a:rPr>
              <a:t>Use this template to quickly communicate your product launch plan.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 txBox="1">
            <a:spLocks/>
          </p:cNvSpPr>
          <p:nvPr/>
        </p:nvSpPr>
        <p:spPr>
          <a:xfrm>
            <a:off x="291060" y="1587821"/>
            <a:ext cx="11521440" cy="346621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1pPr>
            <a:lvl2pPr marL="6905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2pPr>
            <a:lvl3pPr marL="11477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3pPr>
            <a:lvl4pPr marL="16049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4pPr>
            <a:lvl5pPr marL="20621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400" dirty="0">
                <a:latin typeface="+mj-lt"/>
              </a:rPr>
              <a:t>Product: Product #1</a:t>
            </a:r>
          </a:p>
        </p:txBody>
      </p:sp>
    </p:spTree>
    <p:extLst>
      <p:ext uri="{BB962C8B-B14F-4D97-AF65-F5344CB8AC3E}">
        <p14:creationId xmlns:p14="http://schemas.microsoft.com/office/powerpoint/2010/main" val="55997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7" b="67119"/>
          <a:stretch/>
        </p:blipFill>
        <p:spPr>
          <a:xfrm>
            <a:off x="7384942" y="0"/>
            <a:ext cx="4804010" cy="22550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465A302-4D85-478B-9BAC-0E40D9E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12661"/>
            <a:ext cx="11494008" cy="646189"/>
          </a:xfrm>
        </p:spPr>
        <p:txBody>
          <a:bodyPr/>
          <a:lstStyle/>
          <a:p>
            <a:r>
              <a:rPr lang="en-US" dirty="0"/>
              <a:t>Need more?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394086"/>
            <a:ext cx="11521440" cy="4636008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dirty="0">
                <a:latin typeface="Adobe Clean SemiLight" charset="0"/>
                <a:ea typeface="Adobe Clean SemiLight" charset="0"/>
                <a:cs typeface="Adobe Clean SemiLight" charset="0"/>
              </a:rPr>
              <a:t>You can find more planning resources on our website.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600" b="1" dirty="0">
                <a:latin typeface="Adobe Clean" charset="0"/>
                <a:ea typeface="Adobe Clean" charset="0"/>
                <a:cs typeface="Adobe Clean" charset="0"/>
              </a:rPr>
              <a:t>eBook: Improve Your Cross-Channel Marketing Strategy</a:t>
            </a:r>
            <a:br>
              <a:rPr lang="en-US" sz="1600" b="1" u="sng" dirty="0">
                <a:latin typeface="Adobe Clean" charset="0"/>
                <a:ea typeface="Adobe Clean" charset="0"/>
                <a:cs typeface="Adobe Clean" charset="0"/>
              </a:rPr>
            </a:br>
            <a:r>
              <a:rPr lang="en-US" sz="160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https://www.marketo.com/ebooks/time-to-change-channels-and-your-cross-channel-strategy/</a:t>
            </a:r>
            <a:endParaRPr lang="en-US" sz="16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600" b="1" dirty="0">
                <a:latin typeface="Adobe Clean" charset="0"/>
                <a:ea typeface="Adobe Clean" charset="0"/>
                <a:cs typeface="Adobe Clean" charset="0"/>
              </a:rPr>
              <a:t>Webinar: Make Your Cross-Channel Marketing Dollars Go Further</a:t>
            </a:r>
            <a:br>
              <a:rPr lang="en-US" sz="1600" b="1" dirty="0">
                <a:latin typeface="Adobe Clean" charset="0"/>
                <a:ea typeface="Adobe Clean" charset="0"/>
                <a:cs typeface="Adobe Clean" charset="0"/>
              </a:rPr>
            </a:b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https://www.marketo.com/webinars/changing-channels-how-the-right-cross-channel-mix-makes-every-marketing-dollar-go-further/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600" b="1" dirty="0">
                <a:latin typeface="Adobe Clean" charset="0"/>
                <a:ea typeface="Adobe Clean" charset="0"/>
                <a:cs typeface="Adobe Clean" charset="0"/>
              </a:rPr>
              <a:t>Webinar: Building a Content Strategy</a:t>
            </a:r>
            <a:br>
              <a:rPr lang="en-US" sz="1600" b="1" dirty="0">
                <a:latin typeface="Adobe Clean" charset="0"/>
                <a:ea typeface="Adobe Clean" charset="0"/>
                <a:cs typeface="Adobe Clean" charset="0"/>
              </a:rPr>
            </a:br>
            <a:r>
              <a:rPr lang="en-US" sz="1600" u="sng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https://www.marketo.com/webinars/building-a-content-strategy-setting-the-foundation-for-high-velocity-content-production/</a:t>
            </a:r>
            <a:endParaRPr lang="en-US" sz="16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5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791" y="895"/>
            <a:ext cx="12188092" cy="64395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l">
              <a:spcBef>
                <a:spcPts val="12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35740E-728F-4A7E-902B-1A41A8EB289F}"/>
              </a:ext>
            </a:extLst>
          </p:cNvPr>
          <p:cNvSpPr txBox="1">
            <a:spLocks/>
          </p:cNvSpPr>
          <p:nvPr/>
        </p:nvSpPr>
        <p:spPr>
          <a:xfrm>
            <a:off x="795528" y="2746694"/>
            <a:ext cx="5907024" cy="1399032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1088291" rtl="0" eaLnBrk="1" latinLnBrk="0" hangingPunct="1">
              <a:spcBef>
                <a:spcPct val="0"/>
              </a:spcBef>
              <a:buNone/>
              <a:defRPr sz="2800" b="0" i="0" u="none" kern="1200">
                <a:solidFill>
                  <a:srgbClr val="FA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75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100DEA-B55A-F849-BF22-9151E40BB943}"/>
              </a:ext>
            </a:extLst>
          </p:cNvPr>
          <p:cNvSpPr txBox="1"/>
          <p:nvPr/>
        </p:nvSpPr>
        <p:spPr>
          <a:xfrm>
            <a:off x="212897" y="6316499"/>
            <a:ext cx="10078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dobe Clean SemiLight" charset="0"/>
                <a:ea typeface="Adobe Clean SemiLight" charset="0"/>
                <a:cs typeface="Adobe Clean SemiLight" charset="0"/>
              </a:rPr>
              <a:t>Copyright © 2020 Adobe. All rights reserved. </a:t>
            </a:r>
          </a:p>
          <a:p>
            <a:r>
              <a:rPr lang="en-US" sz="800" dirty="0">
                <a:solidFill>
                  <a:schemeClr val="bg1"/>
                </a:solidFill>
                <a:latin typeface="Adobe Clean SemiLight" charset="0"/>
                <a:ea typeface="Adobe Clean SemiLight" charset="0"/>
                <a:cs typeface="Adobe Clean SemiLight" charset="0"/>
              </a:rPr>
              <a:t>Adobe, the Adobe logo, and the </a:t>
            </a:r>
            <a:r>
              <a:rPr lang="en-US" sz="800" dirty="0" err="1">
                <a:solidFill>
                  <a:schemeClr val="bg1"/>
                </a:solidFill>
                <a:latin typeface="Adobe Clean SemiLight" charset="0"/>
                <a:ea typeface="Adobe Clean SemiLight" charset="0"/>
                <a:cs typeface="Adobe Clean SemiLight" charset="0"/>
              </a:rPr>
              <a:t>Marketo</a:t>
            </a:r>
            <a:r>
              <a:rPr lang="en-US" sz="800" dirty="0">
                <a:solidFill>
                  <a:schemeClr val="bg1"/>
                </a:solidFill>
                <a:latin typeface="Adobe Clean SemiLight" charset="0"/>
                <a:ea typeface="Adobe Clean SemiLight" charset="0"/>
                <a:cs typeface="Adobe Clean SemiLight" charset="0"/>
              </a:rPr>
              <a:t> Engage logo are either registered trademarks or trademarks of Adobe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20923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" y="15500"/>
            <a:ext cx="12184252" cy="68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8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3" t="31300"/>
          <a:stretch/>
        </p:blipFill>
        <p:spPr>
          <a:xfrm>
            <a:off x="6734014" y="2146514"/>
            <a:ext cx="5457986" cy="47114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465A302-4D85-478B-9BAC-0E40D9E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12661"/>
            <a:ext cx="11494008" cy="646189"/>
          </a:xfrm>
        </p:spPr>
        <p:txBody>
          <a:bodyPr/>
          <a:lstStyle/>
          <a:p>
            <a:r>
              <a:rPr lang="en-US" dirty="0"/>
              <a:t>Template directory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394086"/>
            <a:ext cx="11521440" cy="4636008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dirty="0">
                <a:latin typeface="Adobe Clean SemiLight" charset="0"/>
                <a:ea typeface="Adobe Clean SemiLight" charset="0"/>
                <a:cs typeface="Adobe Clean SemiLight" charset="0"/>
              </a:rPr>
              <a:t>Inside, you’ll find these templates: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latin typeface="Adobe Clean" charset="0"/>
                <a:ea typeface="Adobe Clean" charset="0"/>
                <a:cs typeface="Adobe Clean" charset="0"/>
              </a:rPr>
              <a:t>Campaign vitals</a:t>
            </a:r>
            <a:r>
              <a:rPr lang="en-US" sz="2000" dirty="0"/>
              <a:t>—campaign  planning (high-level)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latin typeface="Adobe Clean" charset="0"/>
                <a:ea typeface="Adobe Clean" charset="0"/>
                <a:cs typeface="Adobe Clean" charset="0"/>
              </a:rPr>
              <a:t>Campaign content</a:t>
            </a:r>
            <a:r>
              <a:rPr lang="en-US" sz="2000" dirty="0"/>
              <a:t>—content planning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latin typeface="Adobe Clean" charset="0"/>
                <a:ea typeface="Adobe Clean" charset="0"/>
                <a:cs typeface="Adobe Clean" charset="0"/>
              </a:rPr>
              <a:t>Content assessment</a:t>
            </a:r>
            <a:r>
              <a:rPr lang="en-US" sz="2000" dirty="0"/>
              <a:t>—content planning (ensuring balanced mix)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latin typeface="Adobe Clean" charset="0"/>
                <a:ea typeface="Adobe Clean" charset="0"/>
                <a:cs typeface="Adobe Clean" charset="0"/>
              </a:rPr>
              <a:t>Campaign strategy</a:t>
            </a:r>
            <a:r>
              <a:rPr lang="en-US" sz="2000" dirty="0"/>
              <a:t>—campaign planning (actionable)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latin typeface="Adobe Clean" charset="0"/>
                <a:ea typeface="Adobe Clean" charset="0"/>
                <a:cs typeface="Adobe Clean" charset="0"/>
              </a:rPr>
              <a:t>Campaign performance measurement</a:t>
            </a:r>
            <a:r>
              <a:rPr lang="en-US" sz="2000" dirty="0"/>
              <a:t>—campaign KPIs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b="1" dirty="0">
                <a:latin typeface="Adobe Clean" charset="0"/>
                <a:ea typeface="Adobe Clean" charset="0"/>
                <a:cs typeface="Adobe Clean" charset="0"/>
              </a:rPr>
              <a:t>Product launch at a glance</a:t>
            </a:r>
            <a:r>
              <a:rPr lang="en-US" sz="2000" dirty="0"/>
              <a:t>—campaign planning</a:t>
            </a:r>
          </a:p>
        </p:txBody>
      </p:sp>
    </p:spTree>
    <p:extLst>
      <p:ext uri="{BB962C8B-B14F-4D97-AF65-F5344CB8AC3E}">
        <p14:creationId xmlns:p14="http://schemas.microsoft.com/office/powerpoint/2010/main" val="192544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8" t="31864"/>
          <a:stretch/>
        </p:blipFill>
        <p:spPr>
          <a:xfrm>
            <a:off x="7594168" y="2185260"/>
            <a:ext cx="4597831" cy="46727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465A302-4D85-478B-9BAC-0E40D9E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12661"/>
            <a:ext cx="11494008" cy="646189"/>
          </a:xfrm>
        </p:spPr>
        <p:txBody>
          <a:bodyPr/>
          <a:lstStyle/>
          <a:p>
            <a:r>
              <a:rPr lang="en-US" dirty="0"/>
              <a:t>How to use these templates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394086"/>
            <a:ext cx="11521440" cy="4636008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b="1" dirty="0">
                <a:latin typeface="Adobe Clean" charset="0"/>
                <a:ea typeface="Adobe Clean" charset="0"/>
                <a:cs typeface="Adobe Clean" charset="0"/>
              </a:rPr>
              <a:t>Turn your great ideas into an actionable plan.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000" dirty="0">
                <a:latin typeface="Adobe Clean SemiLight" charset="0"/>
                <a:ea typeface="Adobe Clean SemiLight" charset="0"/>
                <a:cs typeface="Adobe Clean SemiLight" charset="0"/>
              </a:rPr>
              <a:t>These templates can help you put some structure around your ideas. Use them to: 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Communicate your plans to senior management and sales teams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Understand your marketing workload for the coming quarters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Ensure you have enough content to support your campaigns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Help track your results</a:t>
            </a:r>
          </a:p>
        </p:txBody>
      </p:sp>
    </p:spTree>
    <p:extLst>
      <p:ext uri="{BB962C8B-B14F-4D97-AF65-F5344CB8AC3E}">
        <p14:creationId xmlns:p14="http://schemas.microsoft.com/office/powerpoint/2010/main" val="48670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465A302-4D85-478B-9BAC-0E40D9E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12661"/>
            <a:ext cx="11494008" cy="646189"/>
          </a:xfrm>
        </p:spPr>
        <p:txBody>
          <a:bodyPr/>
          <a:lstStyle/>
          <a:p>
            <a:r>
              <a:rPr lang="en-US" dirty="0"/>
              <a:t>Campaign vitals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71E0043-5C8C-47F5-AF39-83951C49D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040731"/>
              </p:ext>
            </p:extLst>
          </p:nvPr>
        </p:nvGraphicFramePr>
        <p:xfrm>
          <a:off x="291060" y="1587823"/>
          <a:ext cx="11513841" cy="3950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2655">
                  <a:extLst>
                    <a:ext uri="{9D8B030D-6E8A-4147-A177-3AD203B41FA5}">
                      <a16:colId xmlns:a16="http://schemas.microsoft.com/office/drawing/2014/main" val="4072726795"/>
                    </a:ext>
                  </a:extLst>
                </a:gridCol>
                <a:gridCol w="3067062">
                  <a:extLst>
                    <a:ext uri="{9D8B030D-6E8A-4147-A177-3AD203B41FA5}">
                      <a16:colId xmlns:a16="http://schemas.microsoft.com/office/drawing/2014/main" val="3905159293"/>
                    </a:ext>
                  </a:extLst>
                </a:gridCol>
                <a:gridCol w="306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7062">
                  <a:extLst>
                    <a:ext uri="{9D8B030D-6E8A-4147-A177-3AD203B41FA5}">
                      <a16:colId xmlns:a16="http://schemas.microsoft.com/office/drawing/2014/main" val="19331904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Campaign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 #1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latin typeface="Adobe Clean" charset="0"/>
                        <a:ea typeface="Adobe Clean" charset="0"/>
                        <a:cs typeface="Adobe Clean" charset="0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Campaign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 #2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latin typeface="Adobe Clean" charset="0"/>
                        <a:ea typeface="Adobe Clean" charset="0"/>
                        <a:cs typeface="Adobe Clean" charset="0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Campaign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 #3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latin typeface="Adobe Clean" charset="0"/>
                        <a:ea typeface="Adobe Clean" charset="0"/>
                        <a:cs typeface="Adobe Clean" charset="0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1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Campaign Title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Enter Title</a:t>
                      </a:r>
                      <a:r>
                        <a:rPr lang="en-US" sz="1200" b="0" i="0" baseline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 Here</a:t>
                      </a:r>
                      <a:endParaRPr lang="en-US" sz="1200" b="0" i="0" dirty="0">
                        <a:latin typeface="Adobe Clean SemiLight" charset="0"/>
                        <a:ea typeface="Adobe Clean SemiLight" charset="0"/>
                        <a:cs typeface="Adobe Clean SemiLight" charset="0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Market Better in 2020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Title #3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91564"/>
                  </a:ext>
                </a:extLst>
              </a:tr>
              <a:tr h="6229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High-Level Messaging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Describe the messages you want this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campaign to communicate.</a:t>
                      </a:r>
                      <a:endParaRPr lang="en-US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Adopting best marketing practices and new technologies in 2020 will help businesses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grow and win.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49474"/>
                  </a:ext>
                </a:extLst>
              </a:tr>
              <a:tr h="5680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Topics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(maps to content planning worksheet, see slide #5)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Which topics will this campaign cover?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 for Success, Replace Spreadsheets with Marketing Automation, Do More with Your Marketing Automation Platform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2563"/>
                  </a:ext>
                </a:extLst>
              </a:tr>
              <a:tr h="4633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Products / Solutions / Offers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Which products, solutions, and offers will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campaign promote?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Engage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24942"/>
                  </a:ext>
                </a:extLst>
              </a:tr>
              <a:tr h="286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Buyer Need / Pain Point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Which buyer pain points will this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campaign address?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 marketing performance, run more campaigns without adding headcount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1057"/>
                  </a:ext>
                </a:extLst>
              </a:tr>
              <a:tr h="4633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Target Personas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Which personas will this campaign target?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Marketing managers at B2B enterprises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(”Sue” and “Dave”)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528391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Target Industries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Which industries will this campaign target?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Finance, manufacturing, technology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008882"/>
                  </a:ext>
                </a:extLst>
              </a:tr>
              <a:tr h="46331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Goals and KPIs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(expected # of leads, etc.)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many leads will this campaign generate? What other benchmarks will it meet?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 new names at target accounts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084126"/>
            <a:ext cx="11521440" cy="581948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latin typeface="Adobe Clean SemiLight" charset="0"/>
                <a:ea typeface="Adobe Clean SemiLight" charset="0"/>
                <a:cs typeface="Adobe Clean SemiLight" charset="0"/>
              </a:rPr>
              <a:t>Use this template to define campaigns for a product or service. </a:t>
            </a:r>
          </a:p>
        </p:txBody>
      </p:sp>
    </p:spTree>
    <p:extLst>
      <p:ext uri="{BB962C8B-B14F-4D97-AF65-F5344CB8AC3E}">
        <p14:creationId xmlns:p14="http://schemas.microsoft.com/office/powerpoint/2010/main" val="2289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465A302-4D85-478B-9BAC-0E40D9E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12661"/>
            <a:ext cx="11494008" cy="646189"/>
          </a:xfrm>
        </p:spPr>
        <p:txBody>
          <a:bodyPr/>
          <a:lstStyle/>
          <a:p>
            <a:r>
              <a:rPr lang="en-US" dirty="0"/>
              <a:t>Campaign content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71E0043-5C8C-47F5-AF39-83951C49D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862778"/>
              </p:ext>
            </p:extLst>
          </p:nvPr>
        </p:nvGraphicFramePr>
        <p:xfrm>
          <a:off x="291060" y="1944280"/>
          <a:ext cx="11513843" cy="3303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211">
                  <a:extLst>
                    <a:ext uri="{9D8B030D-6E8A-4147-A177-3AD203B41FA5}">
                      <a16:colId xmlns:a16="http://schemas.microsoft.com/office/drawing/2014/main" val="4072726795"/>
                    </a:ext>
                  </a:extLst>
                </a:gridCol>
                <a:gridCol w="2428158">
                  <a:extLst>
                    <a:ext uri="{9D8B030D-6E8A-4147-A177-3AD203B41FA5}">
                      <a16:colId xmlns:a16="http://schemas.microsoft.com/office/drawing/2014/main" val="3905159293"/>
                    </a:ext>
                  </a:extLst>
                </a:gridCol>
                <a:gridCol w="242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158">
                  <a:extLst>
                    <a:ext uri="{9D8B030D-6E8A-4147-A177-3AD203B41FA5}">
                      <a16:colId xmlns:a16="http://schemas.microsoft.com/office/drawing/2014/main" val="1933190468"/>
                    </a:ext>
                  </a:extLst>
                </a:gridCol>
                <a:gridCol w="242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Topic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Suggested Content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915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Stage 1: Discover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Stage 2: Explore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Stage 3: Evaluate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Topic title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2-sentence description of the story your content will tell.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 the content you will create for the first step in the customer journey.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 the content you will create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second step in the customer journey.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 the content you will create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third step in the customer journey.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49474"/>
                  </a:ext>
                </a:extLst>
              </a:tr>
              <a:tr h="20209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 Spreadsheets with Marketing Automation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Tracking campaigns with spreadsheets is time-consuming, costly, and error-prone. Switching to marketing automation can save time and money while improving results.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Ways Spreadsheets Are Bad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Your Marketing Program,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blog post (1,000 words)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Tracking Campaigns with Spreadsheets Is Costing You Money, eBook (4 pages)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to Choose a Marketing Automation Platform, eBook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(8 pages)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You Ready for Marketing Automation?, quiz (5 questions)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Spreadsheets vs. Marketing Engage: A Point-by-Point Comparison, checklist (2 pages)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Happened When Acme Switched to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Engage,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 study (4 pages)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2563"/>
                  </a:ext>
                </a:extLst>
              </a:tr>
            </a:tbl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084126"/>
            <a:ext cx="11521440" cy="581948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latin typeface="Adobe Clean SemiLight" charset="0"/>
                <a:ea typeface="Adobe Clean SemiLight" charset="0"/>
                <a:cs typeface="Adobe Clean SemiLight" charset="0"/>
              </a:rPr>
              <a:t>Use this template to flesh out topics and content modules for each campaign.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 txBox="1">
            <a:spLocks/>
          </p:cNvSpPr>
          <p:nvPr/>
        </p:nvSpPr>
        <p:spPr>
          <a:xfrm>
            <a:off x="291060" y="1587821"/>
            <a:ext cx="11521440" cy="346621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1pPr>
            <a:lvl2pPr marL="6905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2pPr>
            <a:lvl3pPr marL="11477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3pPr>
            <a:lvl4pPr marL="16049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4pPr>
            <a:lvl5pPr marL="20621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400" dirty="0">
                <a:latin typeface="+mj-lt"/>
              </a:rPr>
              <a:t>Campaign Title: Campaign #1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06692" y="219912"/>
            <a:ext cx="6705808" cy="2221070"/>
            <a:chOff x="5106692" y="219912"/>
            <a:chExt cx="6705808" cy="22210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3737F3-2E42-49DE-8A15-EBBDF12ED021}"/>
                </a:ext>
              </a:extLst>
            </p:cNvPr>
            <p:cNvSpPr/>
            <p:nvPr/>
          </p:nvSpPr>
          <p:spPr>
            <a:xfrm>
              <a:off x="9035512" y="219912"/>
              <a:ext cx="2776988" cy="524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These are stages in the customer journey.  </a:t>
              </a:r>
              <a:br>
                <a:rPr lang="en-US" sz="1100" dirty="0"/>
              </a:br>
              <a:r>
                <a:rPr lang="en-US" sz="1100" dirty="0"/>
                <a:t>Adjust as needed. (delete this note)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06692" y="2278250"/>
              <a:ext cx="6145077" cy="162732"/>
            </a:xfrm>
            <a:prstGeom prst="roundRect">
              <a:avLst/>
            </a:prstGeom>
            <a:noFill/>
            <a:ln w="6350">
              <a:solidFill>
                <a:schemeClr val="accent6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flipH="1">
              <a:off x="9167247" y="743920"/>
              <a:ext cx="1256759" cy="1534330"/>
            </a:xfrm>
            <a:prstGeom prst="straightConnector1">
              <a:avLst/>
            </a:prstGeom>
            <a:ln>
              <a:solidFill>
                <a:schemeClr val="accent6">
                  <a:alpha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403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465A302-4D85-478B-9BAC-0E40D9E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12661"/>
            <a:ext cx="11494008" cy="646189"/>
          </a:xfrm>
        </p:spPr>
        <p:txBody>
          <a:bodyPr/>
          <a:lstStyle/>
          <a:p>
            <a:r>
              <a:rPr lang="en-US" dirty="0"/>
              <a:t>Content assessment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084126"/>
            <a:ext cx="5334825" cy="581948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latin typeface="Adobe Clean SemiLight" charset="0"/>
                <a:ea typeface="Adobe Clean SemiLight" charset="0"/>
                <a:cs typeface="Adobe Clean SemiLight" charset="0"/>
              </a:rPr>
              <a:t>Use this template to ensure you’re planning a “balanced diet” </a:t>
            </a:r>
            <a:br>
              <a:rPr lang="en-US" sz="1600" dirty="0">
                <a:latin typeface="Adobe Clean SemiLight" charset="0"/>
                <a:ea typeface="Adobe Clean SemiLight" charset="0"/>
                <a:cs typeface="Adobe Clean SemiLight" charset="0"/>
              </a:rPr>
            </a:br>
            <a:r>
              <a:rPr lang="en-US" sz="1600" dirty="0">
                <a:latin typeface="Adobe Clean SemiLight" charset="0"/>
                <a:ea typeface="Adobe Clean SemiLight" charset="0"/>
                <a:cs typeface="Adobe Clean SemiLight" charset="0"/>
              </a:rPr>
              <a:t>of content to address the full spectrum of prospects’ needs.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1E0043-5C8C-47F5-AF39-83951C49D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781087"/>
              </p:ext>
            </p:extLst>
          </p:nvPr>
        </p:nvGraphicFramePr>
        <p:xfrm>
          <a:off x="291060" y="1866791"/>
          <a:ext cx="11513841" cy="4234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259">
                  <a:extLst>
                    <a:ext uri="{9D8B030D-6E8A-4147-A177-3AD203B41FA5}">
                      <a16:colId xmlns:a16="http://schemas.microsoft.com/office/drawing/2014/main" val="4072726795"/>
                    </a:ext>
                  </a:extLst>
                </a:gridCol>
                <a:gridCol w="3382194">
                  <a:extLst>
                    <a:ext uri="{9D8B030D-6E8A-4147-A177-3AD203B41FA5}">
                      <a16:colId xmlns:a16="http://schemas.microsoft.com/office/drawing/2014/main" val="3905159293"/>
                    </a:ext>
                  </a:extLst>
                </a:gridCol>
                <a:gridCol w="338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2194">
                  <a:extLst>
                    <a:ext uri="{9D8B030D-6E8A-4147-A177-3AD203B41FA5}">
                      <a16:colId xmlns:a16="http://schemas.microsoft.com/office/drawing/2014/main" val="1933190468"/>
                    </a:ext>
                  </a:extLst>
                </a:gridCol>
              </a:tblGrid>
              <a:tr h="307481"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Adobe Clean" charset="0"/>
                          <a:ea typeface="Adobe Clean" charset="0"/>
                          <a:cs typeface="Adobe Clean" charset="0"/>
                        </a:rPr>
                        <a:t>Quarter 1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Adobe Clean" charset="0"/>
                          <a:ea typeface="Adobe Clean" charset="0"/>
                          <a:cs typeface="Adobe Clean" charset="0"/>
                        </a:rPr>
                        <a:t>Quarter 2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Adobe Clean" charset="0"/>
                          <a:ea typeface="Adobe Clean" charset="0"/>
                          <a:cs typeface="Adobe Clean" charset="0"/>
                        </a:rPr>
                        <a:t>Quarter 3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91564"/>
                  </a:ext>
                </a:extLst>
              </a:tr>
              <a:tr h="14855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Messaging Arc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Why Marketing Needs AI, video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Are You Ready for AI?, quiz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Ways Revenue Attribution Can Improve </a:t>
                      </a:r>
                      <a:br>
                        <a:rPr lang="en-US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Results, blog post (800 words)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5 Ways Spreadsheets Are Bad for Your </a:t>
                      </a:r>
                      <a:br>
                        <a:rPr lang="en-US" sz="12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Marketing Program, blog post (1,000 words)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49474"/>
                  </a:ext>
                </a:extLst>
              </a:tr>
              <a:tr h="6103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Product Launches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dobe Clean SemiLight" charset="0"/>
                        <a:ea typeface="Adobe Clean SemiLight" charset="0"/>
                        <a:cs typeface="Adobe Clean SemiLight" charset="0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2563"/>
                  </a:ext>
                </a:extLst>
              </a:tr>
              <a:tr h="6103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Trend Related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24942"/>
                  </a:ext>
                </a:extLst>
              </a:tr>
              <a:tr h="610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Partner /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Thought Leader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1057"/>
                  </a:ext>
                </a:extLst>
              </a:tr>
              <a:tr h="6103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Educational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528391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 txBox="1">
            <a:spLocks/>
          </p:cNvSpPr>
          <p:nvPr/>
        </p:nvSpPr>
        <p:spPr>
          <a:xfrm>
            <a:off x="291060" y="6116767"/>
            <a:ext cx="11521440" cy="307961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1pPr>
            <a:lvl2pPr marL="6905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2pPr>
            <a:lvl3pPr marL="11477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3pPr>
            <a:lvl4pPr marL="16049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4pPr>
            <a:lvl5pPr marL="20621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70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dobe Clean SemiLight" panose="020B04030204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dobe Clean SemiLight" charset="0"/>
                <a:ea typeface="Adobe Clean SemiLight" charset="0"/>
                <a:cs typeface="Adobe Clean SemiLight" charset="0"/>
              </a:rPr>
              <a:t>REMINDER: Refreshing existing assets is a quick and cost-effective way to populate your content calendar.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22045" y="1159567"/>
            <a:ext cx="4990454" cy="323459"/>
            <a:chOff x="6548034" y="1166496"/>
            <a:chExt cx="4990454" cy="323459"/>
          </a:xfrm>
        </p:grpSpPr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D745765D-744B-4BAD-8446-0018B3C32B21}"/>
                </a:ext>
              </a:extLst>
            </p:cNvPr>
            <p:cNvSpPr txBox="1">
              <a:spLocks/>
            </p:cNvSpPr>
            <p:nvPr/>
          </p:nvSpPr>
          <p:spPr>
            <a:xfrm>
              <a:off x="6645366" y="1181994"/>
              <a:ext cx="4869876" cy="307961"/>
            </a:xfrm>
            <a:prstGeom prst="rect">
              <a:avLst/>
            </a:prstGeom>
          </p:spPr>
          <p:txBody>
            <a:bodyPr vert="horz" lIns="45720" tIns="45720" rIns="45720" bIns="45720" rtlCol="0" anchor="t">
              <a:noAutofit/>
            </a:bodyPr>
            <a:lstStyle>
              <a:lvl1pPr marL="2333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22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1pPr>
              <a:lvl2pPr marL="6905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2pPr>
              <a:lvl3pPr marL="11477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3pPr>
              <a:lvl4pPr marL="16049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4pPr>
              <a:lvl5pPr marL="20621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KEY:     </a:t>
              </a: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Campaign #1</a:t>
              </a: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       </a:t>
              </a:r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Campaign #2</a:t>
              </a: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       </a:t>
              </a:r>
              <a:r>
                <a:rPr lang="en-US" sz="1000" dirty="0">
                  <a:solidFill>
                    <a:schemeClr val="accent6"/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Campaign #3</a:t>
              </a: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       </a:t>
              </a: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*</a:t>
              </a: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 / </a:t>
              </a:r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*</a:t>
              </a: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 / </a:t>
              </a:r>
              <a:r>
                <a:rPr lang="en-US" sz="1000" dirty="0">
                  <a:solidFill>
                    <a:schemeClr val="accent6"/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*</a:t>
              </a: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  Refresh of existing content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48034" y="1166496"/>
              <a:ext cx="4990454" cy="307961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682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465A302-4D85-478B-9BAC-0E40D9E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12661"/>
            <a:ext cx="11494008" cy="646189"/>
          </a:xfrm>
        </p:spPr>
        <p:txBody>
          <a:bodyPr/>
          <a:lstStyle/>
          <a:p>
            <a:r>
              <a:rPr lang="en-US" dirty="0"/>
              <a:t>Campaign strategy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084126"/>
            <a:ext cx="7047387" cy="58194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dobe Clean SemiLight" charset="0"/>
                <a:ea typeface="Adobe Clean SemiLight" charset="0"/>
                <a:cs typeface="Adobe Clean SemiLight" charset="0"/>
              </a:rPr>
              <a:t>Use this template to map our your campaign strategies for the next quarter.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1E0043-5C8C-47F5-AF39-83951C49D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471559"/>
              </p:ext>
            </p:extLst>
          </p:nvPr>
        </p:nvGraphicFramePr>
        <p:xfrm>
          <a:off x="291060" y="1618821"/>
          <a:ext cx="11513841" cy="4610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259">
                  <a:extLst>
                    <a:ext uri="{9D8B030D-6E8A-4147-A177-3AD203B41FA5}">
                      <a16:colId xmlns:a16="http://schemas.microsoft.com/office/drawing/2014/main" val="4072726795"/>
                    </a:ext>
                  </a:extLst>
                </a:gridCol>
                <a:gridCol w="3382194">
                  <a:extLst>
                    <a:ext uri="{9D8B030D-6E8A-4147-A177-3AD203B41FA5}">
                      <a16:colId xmlns:a16="http://schemas.microsoft.com/office/drawing/2014/main" val="3905159293"/>
                    </a:ext>
                  </a:extLst>
                </a:gridCol>
                <a:gridCol w="338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2194">
                  <a:extLst>
                    <a:ext uri="{9D8B030D-6E8A-4147-A177-3AD203B41FA5}">
                      <a16:colId xmlns:a16="http://schemas.microsoft.com/office/drawing/2014/main" val="1933190468"/>
                    </a:ext>
                  </a:extLst>
                </a:gridCol>
              </a:tblGrid>
              <a:tr h="271976"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Adobe Clean" charset="0"/>
                          <a:ea typeface="Adobe Clean" charset="0"/>
                          <a:cs typeface="Adobe Clean" charset="0"/>
                        </a:rPr>
                        <a:t>Month 1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Adobe Clean" charset="0"/>
                          <a:ea typeface="Adobe Clean" charset="0"/>
                          <a:cs typeface="Adobe Clean" charset="0"/>
                        </a:rPr>
                        <a:t>Month 2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Adobe Clean" charset="0"/>
                          <a:ea typeface="Adobe Clean" charset="0"/>
                          <a:cs typeface="Adobe Clean" charset="0"/>
                        </a:rPr>
                        <a:t>Month 3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091564"/>
                  </a:ext>
                </a:extLst>
              </a:tr>
              <a:tr h="3076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Events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AI in Marketing Summit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CFO Conference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MarCom Stars Conference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MarTech</a:t>
                      </a:r>
                      <a:r>
                        <a:rPr 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Alliance Conference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49474"/>
                  </a:ext>
                </a:extLst>
              </a:tr>
              <a:tr h="6346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Email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dobe Clean SemiLight" charset="0"/>
                        <a:ea typeface="Adobe Clean SemiLight" charset="0"/>
                        <a:cs typeface="Adobe Clean SemiLight" charset="0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AI nurture sequence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0% financing offer sequence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AI nurture sequence (continued)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Marketing attribution ROI sequence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0% financing offer sequence (continued)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Marketing attribution ROI sequence (continued)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2563"/>
                  </a:ext>
                </a:extLst>
              </a:tr>
              <a:tr h="5398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Mail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24942"/>
                  </a:ext>
                </a:extLst>
              </a:tr>
              <a:tr h="539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Social Media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1057"/>
                  </a:ext>
                </a:extLst>
              </a:tr>
              <a:tr h="5398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SEO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528391"/>
                  </a:ext>
                </a:extLst>
              </a:tr>
              <a:tr h="539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Pay-Per-Click</a:t>
                      </a:r>
                    </a:p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Content Syndication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Webinars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746626" y="1159567"/>
            <a:ext cx="3065874" cy="323459"/>
            <a:chOff x="6822045" y="1159567"/>
            <a:chExt cx="3065874" cy="323459"/>
          </a:xfrm>
        </p:grpSpPr>
        <p:sp>
          <p:nvSpPr>
            <p:cNvPr id="9" name="Content Placeholder 3">
              <a:extLst>
                <a:ext uri="{FF2B5EF4-FFF2-40B4-BE49-F238E27FC236}">
                  <a16:creationId xmlns:a16="http://schemas.microsoft.com/office/drawing/2014/main" id="{D745765D-744B-4BAD-8446-0018B3C32B21}"/>
                </a:ext>
              </a:extLst>
            </p:cNvPr>
            <p:cNvSpPr txBox="1">
              <a:spLocks/>
            </p:cNvSpPr>
            <p:nvPr/>
          </p:nvSpPr>
          <p:spPr>
            <a:xfrm>
              <a:off x="6919377" y="1175065"/>
              <a:ext cx="2968542" cy="307961"/>
            </a:xfrm>
            <a:prstGeom prst="rect">
              <a:avLst/>
            </a:prstGeom>
          </p:spPr>
          <p:txBody>
            <a:bodyPr vert="horz" lIns="45720" tIns="45720" rIns="45720" bIns="45720" rtlCol="0" anchor="t">
              <a:noAutofit/>
            </a:bodyPr>
            <a:lstStyle>
              <a:lvl1pPr marL="2333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22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1pPr>
              <a:lvl2pPr marL="6905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2pPr>
              <a:lvl3pPr marL="11477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3pPr>
              <a:lvl4pPr marL="16049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4pPr>
              <a:lvl5pPr marL="20621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KEY:     </a:t>
              </a: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Campaign #1</a:t>
              </a: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       </a:t>
              </a:r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Campaign #2</a:t>
              </a: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       </a:t>
              </a:r>
              <a:r>
                <a:rPr lang="en-US" sz="1000" dirty="0">
                  <a:solidFill>
                    <a:schemeClr val="accent6"/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Campaign #3</a:t>
              </a:r>
              <a:endParaRPr lang="en-US" sz="1000" dirty="0">
                <a:latin typeface="Adobe Clean SemiLight" charset="0"/>
                <a:ea typeface="Adobe Clean SemiLight" charset="0"/>
                <a:cs typeface="Adobe Clean SemiLight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22045" y="1159567"/>
              <a:ext cx="3065874" cy="307961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055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ABF7-EC33-204F-A680-BCCE3CA2411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465A302-4D85-478B-9BAC-0E40D9E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12661"/>
            <a:ext cx="11494008" cy="646189"/>
          </a:xfrm>
        </p:spPr>
        <p:txBody>
          <a:bodyPr/>
          <a:lstStyle/>
          <a:p>
            <a:r>
              <a:rPr lang="en-US" dirty="0"/>
              <a:t>Campaign performance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45765D-744B-4BAD-8446-0018B3C32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060" y="1084126"/>
            <a:ext cx="7047387" cy="58194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dobe Clean SemiLight" charset="0"/>
                <a:ea typeface="Adobe Clean SemiLight" charset="0"/>
                <a:cs typeface="Adobe Clean SemiLight" charset="0"/>
              </a:rPr>
              <a:t>Use this template to summarize your campaign’s performance.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1E0043-5C8C-47F5-AF39-83951C49D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004215"/>
              </p:ext>
            </p:extLst>
          </p:nvPr>
        </p:nvGraphicFramePr>
        <p:xfrm>
          <a:off x="291060" y="1618821"/>
          <a:ext cx="11513842" cy="4504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503">
                  <a:extLst>
                    <a:ext uri="{9D8B030D-6E8A-4147-A177-3AD203B41FA5}">
                      <a16:colId xmlns:a16="http://schemas.microsoft.com/office/drawing/2014/main" val="4072726795"/>
                    </a:ext>
                  </a:extLst>
                </a:gridCol>
                <a:gridCol w="1751308">
                  <a:extLst>
                    <a:ext uri="{9D8B030D-6E8A-4147-A177-3AD203B41FA5}">
                      <a16:colId xmlns:a16="http://schemas.microsoft.com/office/drawing/2014/main" val="3905159293"/>
                    </a:ext>
                  </a:extLst>
                </a:gridCol>
                <a:gridCol w="106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297">
                  <a:extLst>
                    <a:ext uri="{9D8B030D-6E8A-4147-A177-3AD203B41FA5}">
                      <a16:colId xmlns:a16="http://schemas.microsoft.com/office/drawing/2014/main" val="1933190468"/>
                    </a:ext>
                  </a:extLst>
                </a:gridCol>
                <a:gridCol w="1064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7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4738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Activity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Costs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Leads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MQLs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SQLs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bg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Opportunity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>
                          <a:solidFill>
                            <a:schemeClr val="bg1"/>
                          </a:solidFill>
                          <a:latin typeface="Adobe Clean" charset="0"/>
                          <a:ea typeface="Adobe Clean" charset="0"/>
                          <a:cs typeface="Adobe Clean" charset="0"/>
                        </a:rPr>
                        <a:t>Closed</a:t>
                      </a:r>
                    </a:p>
                  </a:txBody>
                  <a:tcPr marL="91235" marR="91235" marT="45708" marB="4570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91564"/>
                  </a:ext>
                </a:extLst>
              </a:tr>
              <a:tr h="7049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Content syndication (How to Choose a Marketing Automation Platform eBook), February 2020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$35,000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b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(value = $375,000)</a:t>
                      </a:r>
                    </a:p>
                  </a:txBody>
                  <a:tcPr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49474"/>
                  </a:ext>
                </a:extLst>
              </a:tr>
              <a:tr h="7049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Activity 2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12563"/>
                  </a:ext>
                </a:extLst>
              </a:tr>
              <a:tr h="7049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Activity 3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24942"/>
                  </a:ext>
                </a:extLst>
              </a:tr>
              <a:tr h="704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Activity 4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1057"/>
                  </a:ext>
                </a:extLst>
              </a:tr>
              <a:tr h="7049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Activity 5</a:t>
                      </a: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528391"/>
                  </a:ext>
                </a:extLst>
              </a:tr>
              <a:tr h="704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Adobe Clean SemiLight" charset="0"/>
                          <a:ea typeface="Adobe Clean SemiLight" charset="0"/>
                          <a:cs typeface="Adobe Clean SemiLight" charset="0"/>
                        </a:rPr>
                        <a:t>Activity 6</a:t>
                      </a:r>
                    </a:p>
                    <a:p>
                      <a:pPr marL="0" algn="l" defTabSz="914400" rtl="0" eaLnBrk="1" latinLnBrk="0" hangingPunct="1"/>
                      <a:endParaRPr lang="en-US" sz="1200" b="0" i="0" kern="1200" dirty="0">
                        <a:solidFill>
                          <a:schemeClr val="tx1"/>
                        </a:solidFill>
                        <a:latin typeface="Adobe Clean SemiLight" charset="0"/>
                        <a:ea typeface="Adobe Clean SemiLight" charset="0"/>
                        <a:cs typeface="Adobe Clean SemiLight" charset="0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235" marR="91235" marT="45708" marB="4570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2311236" y="1159567"/>
            <a:ext cx="3065874" cy="323459"/>
            <a:chOff x="6822045" y="1159567"/>
            <a:chExt cx="3065874" cy="323459"/>
          </a:xfrm>
        </p:grpSpPr>
        <p:sp>
          <p:nvSpPr>
            <p:cNvPr id="9" name="Content Placeholder 3">
              <a:extLst>
                <a:ext uri="{FF2B5EF4-FFF2-40B4-BE49-F238E27FC236}">
                  <a16:creationId xmlns:a16="http://schemas.microsoft.com/office/drawing/2014/main" id="{D745765D-744B-4BAD-8446-0018B3C32B21}"/>
                </a:ext>
              </a:extLst>
            </p:cNvPr>
            <p:cNvSpPr txBox="1">
              <a:spLocks/>
            </p:cNvSpPr>
            <p:nvPr/>
          </p:nvSpPr>
          <p:spPr>
            <a:xfrm>
              <a:off x="6919377" y="1175065"/>
              <a:ext cx="2968542" cy="307961"/>
            </a:xfrm>
            <a:prstGeom prst="rect">
              <a:avLst/>
            </a:prstGeom>
          </p:spPr>
          <p:txBody>
            <a:bodyPr vert="horz" lIns="45720" tIns="45720" rIns="45720" bIns="45720" rtlCol="0" anchor="t">
              <a:noAutofit/>
            </a:bodyPr>
            <a:lstStyle>
              <a:lvl1pPr marL="2333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22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1pPr>
              <a:lvl2pPr marL="6905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2pPr>
              <a:lvl3pPr marL="11477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3pPr>
              <a:lvl4pPr marL="16049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4pPr>
              <a:lvl5pPr marL="2062163" indent="-2333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SzPct val="70000"/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Adobe Clean SemiLight" panose="020B04030204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KEY</a:t>
              </a:r>
              <a:r>
                <a:rPr lang="en-US" sz="1000">
                  <a:latin typeface="Adobe Clean SemiLight" charset="0"/>
                  <a:ea typeface="Adobe Clean SemiLight" charset="0"/>
                  <a:cs typeface="Adobe Clean SemiLight" charset="0"/>
                </a:rPr>
                <a:t>:     </a:t>
              </a: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Campaign #1</a:t>
              </a: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       </a:t>
              </a:r>
              <a:r>
                <a:rPr lang="en-US" sz="1000" dirty="0">
                  <a:solidFill>
                    <a:schemeClr val="accent2">
                      <a:lumMod val="75000"/>
                    </a:schemeClr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Campaign #2</a:t>
              </a:r>
              <a:r>
                <a:rPr lang="en-US" sz="1000" dirty="0">
                  <a:latin typeface="Adobe Clean SemiLight" charset="0"/>
                  <a:ea typeface="Adobe Clean SemiLight" charset="0"/>
                  <a:cs typeface="Adobe Clean SemiLight" charset="0"/>
                </a:rPr>
                <a:t>       </a:t>
              </a:r>
              <a:r>
                <a:rPr lang="en-US" sz="1000" dirty="0">
                  <a:solidFill>
                    <a:schemeClr val="accent6"/>
                  </a:solidFill>
                  <a:latin typeface="Adobe Clean SemiLight" charset="0"/>
                  <a:ea typeface="Adobe Clean SemiLight" charset="0"/>
                  <a:cs typeface="Adobe Clean SemiLight" charset="0"/>
                </a:rPr>
                <a:t>Campaign #3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22045" y="1159567"/>
              <a:ext cx="3065874" cy="307961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59098" y="219912"/>
            <a:ext cx="5853402" cy="1608886"/>
            <a:chOff x="5959098" y="219912"/>
            <a:chExt cx="5853402" cy="1608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3737F3-2E42-49DE-8A15-EBBDF12ED021}"/>
                </a:ext>
              </a:extLst>
            </p:cNvPr>
            <p:cNvSpPr/>
            <p:nvPr/>
          </p:nvSpPr>
          <p:spPr>
            <a:xfrm>
              <a:off x="8746625" y="219912"/>
              <a:ext cx="3065875" cy="5178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Adjust according to your customer lifecycle</a:t>
              </a:r>
            </a:p>
            <a:p>
              <a:pPr algn="ctr"/>
              <a:r>
                <a:rPr lang="en-US" sz="1100" dirty="0"/>
                <a:t>(delete this note)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59098" y="1666074"/>
              <a:ext cx="5292671" cy="162724"/>
            </a:xfrm>
            <a:prstGeom prst="roundRect">
              <a:avLst/>
            </a:prstGeom>
            <a:noFill/>
            <a:ln w="6350">
              <a:solidFill>
                <a:schemeClr val="accent6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1" idx="2"/>
            </p:cNvCxnSpPr>
            <p:nvPr/>
          </p:nvCxnSpPr>
          <p:spPr>
            <a:xfrm flipH="1">
              <a:off x="8896027" y="737808"/>
              <a:ext cx="1383536" cy="928266"/>
            </a:xfrm>
            <a:prstGeom prst="straightConnector1">
              <a:avLst/>
            </a:prstGeom>
            <a:ln>
              <a:solidFill>
                <a:schemeClr val="accent6">
                  <a:alpha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591077"/>
      </p:ext>
    </p:extLst>
  </p:cSld>
  <p:clrMapOvr>
    <a:masterClrMapping/>
  </p:clrMapOvr>
</p:sld>
</file>

<file path=ppt/theme/theme1.xml><?xml version="1.0" encoding="utf-8"?>
<a:theme xmlns:a="http://schemas.openxmlformats.org/drawingml/2006/main" name="Adobe Corporate Master 2020">
  <a:themeElements>
    <a:clrScheme name="227">
      <a:dk1>
        <a:srgbClr val="000000"/>
      </a:dk1>
      <a:lt1>
        <a:srgbClr val="FFFFFF"/>
      </a:lt1>
      <a:dk2>
        <a:srgbClr val="2C2C2C"/>
      </a:dk2>
      <a:lt2>
        <a:srgbClr val="B3B3B3"/>
      </a:lt2>
      <a:accent1>
        <a:srgbClr val="49DE51"/>
      </a:accent1>
      <a:accent2>
        <a:srgbClr val="308FFF"/>
      </a:accent2>
      <a:accent3>
        <a:srgbClr val="FF51F5"/>
      </a:accent3>
      <a:accent4>
        <a:srgbClr val="FF9900"/>
      </a:accent4>
      <a:accent5>
        <a:srgbClr val="FFD11F"/>
      </a:accent5>
      <a:accent6>
        <a:srgbClr val="FA0F00"/>
      </a:accent6>
      <a:hlink>
        <a:srgbClr val="0068E3"/>
      </a:hlink>
      <a:folHlink>
        <a:srgbClr val="919191"/>
      </a:folHlink>
    </a:clrScheme>
    <a:fontScheme name="Adobe PPT Font Set 2020">
      <a:majorFont>
        <a:latin typeface="Adobe Clean ExtraBold"/>
        <a:ea typeface=""/>
        <a:cs typeface=""/>
      </a:majorFont>
      <a:minorFont>
        <a:latin typeface="Adobe Clean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738535A-A525-1648-A667-C0EACF8A2805}" vid="{9BF90986-10D5-3047-9056-B5C369F8E3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4931E9858A6D46BD9AF2A5C619AE19" ma:contentTypeVersion="13" ma:contentTypeDescription="Create a new document." ma:contentTypeScope="" ma:versionID="0f1b95c64faa8eabc75dc7884b4083ac">
  <xsd:schema xmlns:xsd="http://www.w3.org/2001/XMLSchema" xmlns:xs="http://www.w3.org/2001/XMLSchema" xmlns:p="http://schemas.microsoft.com/office/2006/metadata/properties" xmlns:ns3="ad21085a-75a9-4bdf-b3d1-8c692e5626e7" xmlns:ns4="da6b5b24-2f44-4ac8-8667-36dce6620465" targetNamespace="http://schemas.microsoft.com/office/2006/metadata/properties" ma:root="true" ma:fieldsID="343a90b6313272aef9a1d2fc9d6cb363" ns3:_="" ns4:_="">
    <xsd:import namespace="ad21085a-75a9-4bdf-b3d1-8c692e5626e7"/>
    <xsd:import namespace="da6b5b24-2f44-4ac8-8667-36dce66204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1085a-75a9-4bdf-b3d1-8c692e5626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b5b24-2f44-4ac8-8667-36dce6620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0DDFC0-3408-40BD-BD1C-18DBA0720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21085a-75a9-4bdf-b3d1-8c692e5626e7"/>
    <ds:schemaRef ds:uri="da6b5b24-2f44-4ac8-8667-36dce6620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151589-7A64-4957-95F3-D9050FA6AC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9EFB34-D170-4507-905D-E04C1B8FC94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11950</TotalTime>
  <Words>1117</Words>
  <Application>Microsoft Macintosh PowerPoint</Application>
  <PresentationFormat>Widescreen</PresentationFormat>
  <Paragraphs>205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Clean</vt:lpstr>
      <vt:lpstr>Adobe Clean ExtraBold</vt:lpstr>
      <vt:lpstr>Adobe Clean SemiLight</vt:lpstr>
      <vt:lpstr>Arial</vt:lpstr>
      <vt:lpstr>Calibri</vt:lpstr>
      <vt:lpstr>Source Sans Pro</vt:lpstr>
      <vt:lpstr>Adobe Corporate Master 2020</vt:lpstr>
      <vt:lpstr>Campaign planning templates</vt:lpstr>
      <vt:lpstr>PowerPoint Presentation</vt:lpstr>
      <vt:lpstr>Template directory</vt:lpstr>
      <vt:lpstr>How to use these templates</vt:lpstr>
      <vt:lpstr>Campaign vitals</vt:lpstr>
      <vt:lpstr>Campaign content</vt:lpstr>
      <vt:lpstr>Content assessment</vt:lpstr>
      <vt:lpstr>Campaign strategy</vt:lpstr>
      <vt:lpstr>Campaign performance</vt:lpstr>
      <vt:lpstr>Product launch at a glance</vt:lpstr>
      <vt:lpstr>Product launch at a glance</vt:lpstr>
      <vt:lpstr>Need more?</vt:lpstr>
      <vt:lpstr>PowerPoint Presentation</vt:lpstr>
      <vt:lpstr>PowerPoint Presentation</vt:lpstr>
    </vt:vector>
  </TitlesOfParts>
  <Company>Adobe,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wgrim@adobe.com</dc:creator>
  <cp:lastModifiedBy>Kaisha Gore</cp:lastModifiedBy>
  <cp:revision>387</cp:revision>
  <cp:lastPrinted>2020-10-30T17:11:25Z</cp:lastPrinted>
  <dcterms:created xsi:type="dcterms:W3CDTF">2020-03-17T17:00:03Z</dcterms:created>
  <dcterms:modified xsi:type="dcterms:W3CDTF">2020-12-15T23:13:27Z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0x010100244931E9858A6D46BD9AF2A5C619AE19</vt:lpwstr>
  </property>
</Properties>
</file>