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4"/>
  </p:sldMasterIdLst>
  <p:notesMasterIdLst>
    <p:notesMasterId r:id="rId10"/>
  </p:notesMasterIdLst>
  <p:handoutMasterIdLst>
    <p:handoutMasterId r:id="rId11"/>
  </p:handoutMasterIdLst>
  <p:sldIdLst>
    <p:sldId id="354" r:id="rId5"/>
    <p:sldId id="2582" r:id="rId6"/>
    <p:sldId id="10277" r:id="rId7"/>
    <p:sldId id="10278" r:id="rId8"/>
    <p:sldId id="10279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3">
          <p15:clr>
            <a:srgbClr val="A4A3A4"/>
          </p15:clr>
        </p15:guide>
        <p15:guide id="2" orient="horz" pos="490">
          <p15:clr>
            <a:srgbClr val="A4A3A4"/>
          </p15:clr>
        </p15:guide>
        <p15:guide id="3" pos="3839">
          <p15:clr>
            <a:srgbClr val="A4A3A4"/>
          </p15:clr>
        </p15:guide>
        <p15:guide id="4" orient="horz" pos="1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34B"/>
    <a:srgbClr val="A159E1"/>
    <a:srgbClr val="FFFFFF"/>
    <a:srgbClr val="000000"/>
    <a:srgbClr val="FBB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2" autoAdjust="0"/>
    <p:restoredTop sz="92449" autoAdjust="0"/>
  </p:normalViewPr>
  <p:slideViewPr>
    <p:cSldViewPr snapToGrid="0" snapToObjects="1">
      <p:cViewPr varScale="1">
        <p:scale>
          <a:sx n="113" d="100"/>
          <a:sy n="113" d="100"/>
        </p:scale>
        <p:origin x="1560" y="184"/>
      </p:cViewPr>
      <p:guideLst>
        <p:guide orient="horz" pos="4063"/>
        <p:guide orient="horz" pos="490"/>
        <p:guide pos="3839"/>
        <p:guide orient="horz" pos="142"/>
      </p:guideLst>
    </p:cSldViewPr>
  </p:slideViewPr>
  <p:outlineViewPr>
    <p:cViewPr>
      <p:scale>
        <a:sx n="33" d="100"/>
        <a:sy n="33" d="100"/>
      </p:scale>
      <p:origin x="-3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 showGuides="1">
      <p:cViewPr varScale="1">
        <p:scale>
          <a:sx n="179" d="100"/>
          <a:sy n="179" d="100"/>
        </p:scale>
        <p:origin x="-624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E567-80D6-42C6-844A-F0F6714FC972}" type="datetimeFigureOut">
              <a:rPr lang="en-US" smtClean="0"/>
              <a:pPr/>
              <a:t>4/6/20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794B-268C-4A67-8C2B-68C4E4A2A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9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B128-E09D-491C-B840-DB8C264A8EFA}" type="datetimeFigureOut">
              <a:rPr lang="en-US" smtClean="0"/>
              <a:pPr/>
              <a:t>4/6/20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277D-4E65-471B-8FDC-312617F5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3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1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7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6" y="1380"/>
            <a:ext cx="12188949" cy="685628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303020"/>
            <a:ext cx="12188825" cy="116586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82" y="-2359"/>
            <a:ext cx="417909" cy="68575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41182" y="1463975"/>
            <a:ext cx="10918220" cy="492443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Adobe Clean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1182" y="1990491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42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0" y="0"/>
            <a:ext cx="12188825" cy="6442364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6545" y="6629400"/>
            <a:ext cx="1015735" cy="168274"/>
          </a:xfrm>
          <a:prstGeom prst="rect">
            <a:avLst/>
          </a:prstGeom>
        </p:spPr>
        <p:txBody>
          <a:bodyPr/>
          <a:lstStyle/>
          <a:p>
            <a:fld id="{D5C0E024-932F-EE40-A2D7-29F870B4F503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41" y="6629400"/>
            <a:ext cx="5203530" cy="1682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  <a:prstGeom prst="rect">
            <a:avLst/>
          </a:prstGeo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2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ured B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B1AB4C-156E-DB44-AA0D-5F19B00FB1D2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alphaModFix amt="35000"/>
          </a:blip>
          <a:srcRect b="6066"/>
          <a:stretch/>
        </p:blipFill>
        <p:spPr>
          <a:xfrm>
            <a:off x="-123" y="1716"/>
            <a:ext cx="12188947" cy="6440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6545" y="6629400"/>
            <a:ext cx="1015735" cy="168274"/>
          </a:xfrm>
          <a:prstGeom prst="rect">
            <a:avLst/>
          </a:prstGeom>
        </p:spPr>
        <p:txBody>
          <a:bodyPr/>
          <a:lstStyle/>
          <a:p>
            <a:fld id="{ED3CB01E-2FB6-8D4F-8ED3-54957079DD2B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41" y="6629400"/>
            <a:ext cx="5203530" cy="1682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  <a:prstGeom prst="rect">
            <a:avLst/>
          </a:prstGeo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697" y="6528875"/>
            <a:ext cx="187408" cy="258055"/>
          </a:xfrm>
          <a:prstGeom prst="rect">
            <a:avLst/>
          </a:prstGeom>
        </p:spPr>
      </p:pic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304720" y="6487239"/>
            <a:ext cx="518167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2020 Adobe.  All Rights Reserved.  Adobe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103964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ured BG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8743"/>
            <a:ext cx="12188825" cy="685800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B1AB4C-156E-DB44-AA0D-5F19B00FB1D2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alphaModFix amt="35000"/>
          </a:blip>
          <a:srcRect b="6066"/>
          <a:stretch/>
        </p:blipFill>
        <p:spPr>
          <a:xfrm>
            <a:off x="-123" y="1716"/>
            <a:ext cx="12188947" cy="6440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697" y="6528875"/>
            <a:ext cx="187408" cy="258055"/>
          </a:xfrm>
          <a:prstGeom prst="rect">
            <a:avLst/>
          </a:prstGeom>
        </p:spPr>
      </p:pic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304720" y="6487239"/>
            <a:ext cx="518167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2020 Adobe.  All Rights Reserved.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A64510-68BD-4848-B718-EC1648D4543A}"/>
              </a:ext>
            </a:extLst>
          </p:cNvPr>
          <p:cNvSpPr/>
          <p:nvPr userDrawn="1"/>
        </p:nvSpPr>
        <p:spPr>
          <a:xfrm>
            <a:off x="0" y="0"/>
            <a:ext cx="12188825" cy="644652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468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5D676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67" y="2449523"/>
            <a:ext cx="1412888" cy="19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7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522" y="2447346"/>
            <a:ext cx="1414469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57"/>
            <a:ext cx="12188949" cy="68562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A7828C-B28F-8548-BE37-B57AC0B349EA}"/>
              </a:ext>
            </a:extLst>
          </p:cNvPr>
          <p:cNvSpPr/>
          <p:nvPr userDrawn="1"/>
        </p:nvSpPr>
        <p:spPr>
          <a:xfrm>
            <a:off x="0" y="1303020"/>
            <a:ext cx="12188825" cy="116586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6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41182" y="1463975"/>
            <a:ext cx="10918220" cy="492443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Adobe Clean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1182" y="1993392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82" y="-2359"/>
            <a:ext cx="417909" cy="6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9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- Top &amp;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6545" y="6629400"/>
            <a:ext cx="1015735" cy="168274"/>
          </a:xfrm>
          <a:prstGeom prst="rect">
            <a:avLst/>
          </a:prstGeom>
        </p:spPr>
        <p:txBody>
          <a:bodyPr/>
          <a:lstStyle/>
          <a:p>
            <a:fld id="{2356D3C3-08C7-0B43-B96E-C19B48E74DE1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41" y="6629400"/>
            <a:ext cx="5203530" cy="1682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  <a:prstGeom prst="rect">
            <a:avLst/>
          </a:prstGeo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3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2" cy="6442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6545" y="6629400"/>
            <a:ext cx="1015735" cy="168274"/>
          </a:xfrm>
          <a:prstGeom prst="rect">
            <a:avLst/>
          </a:prstGeom>
        </p:spPr>
        <p:txBody>
          <a:bodyPr/>
          <a:lstStyle/>
          <a:p>
            <a:fld id="{3973F82F-5880-7444-8025-7926751181F5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41" y="6629400"/>
            <a:ext cx="5203530" cy="1682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  <a:prstGeom prst="rect">
            <a:avLst/>
          </a:prstGeo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Whit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6545" y="6629400"/>
            <a:ext cx="1015735" cy="168274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1BD7CE-5218-CE4E-8BB4-C266D834C7B0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41" y="6629400"/>
            <a:ext cx="5203530" cy="168274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Rectangle 21"/>
          <p:cNvSpPr>
            <a:spLocks noChangeArrowheads="1"/>
          </p:cNvSpPr>
          <p:nvPr userDrawn="1"/>
        </p:nvSpPr>
        <p:spPr bwMode="auto">
          <a:xfrm>
            <a:off x="304720" y="6487239"/>
            <a:ext cx="518167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Clean" pitchFamily="-111" charset="0"/>
              </a:rPr>
              <a:t>© 2020 Adobe.  All Rights Reserved.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B81D6E-9F64-8D44-A07E-A9E570676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697" y="6528875"/>
            <a:ext cx="187408" cy="2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- Top &amp;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0" y="225630"/>
            <a:ext cx="12188825" cy="6216734"/>
          </a:xfrm>
          <a:prstGeom prst="rect">
            <a:avLst/>
          </a:prstGeom>
          <a:solidFill>
            <a:srgbClr val="5D676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6545" y="6629400"/>
            <a:ext cx="1015735" cy="168274"/>
          </a:xfrm>
          <a:prstGeom prst="rect">
            <a:avLst/>
          </a:prstGeom>
        </p:spPr>
        <p:txBody>
          <a:bodyPr/>
          <a:lstStyle/>
          <a:p>
            <a:fld id="{DC01BACE-FB4D-514B-A482-85EBFC61BDF7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41" y="6629400"/>
            <a:ext cx="5203530" cy="1682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  <a:prstGeom prst="rect">
            <a:avLst/>
          </a:prstGeo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4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2" cy="6442076"/>
          </a:xfrm>
          <a:prstGeom prst="rect">
            <a:avLst/>
          </a:prstGeom>
          <a:solidFill>
            <a:srgbClr val="5D6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6545" y="6629400"/>
            <a:ext cx="1015735" cy="168274"/>
          </a:xfrm>
          <a:prstGeom prst="rect">
            <a:avLst/>
          </a:prstGeom>
        </p:spPr>
        <p:txBody>
          <a:bodyPr/>
          <a:lstStyle/>
          <a:p>
            <a:fld id="{ECCCA58A-DE16-0B41-93EF-3A8B0B02BD1A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41" y="6629400"/>
            <a:ext cx="5203530" cy="1682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  <a:prstGeom prst="rect">
            <a:avLst/>
          </a:prstGeo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2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ray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5D676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6545" y="6629400"/>
            <a:ext cx="1015735" cy="168274"/>
          </a:xfrm>
          <a:prstGeom prst="rect">
            <a:avLst/>
          </a:prstGeom>
        </p:spPr>
        <p:txBody>
          <a:bodyPr/>
          <a:lstStyle/>
          <a:p>
            <a:fld id="{CA9BD432-FC55-F74C-868B-A54C32C0D6DD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41" y="6629400"/>
            <a:ext cx="5203530" cy="1682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  <a:prstGeom prst="rect">
            <a:avLst/>
          </a:prstGeo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697" y="6528875"/>
            <a:ext cx="187408" cy="258055"/>
          </a:xfrm>
          <a:prstGeom prst="rect">
            <a:avLst/>
          </a:prstGeom>
        </p:spPr>
      </p:pic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304720" y="6487239"/>
            <a:ext cx="518167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2020 Adobe.  All Rights Reserved.  Adobe Confidential.</a:t>
            </a:r>
          </a:p>
        </p:txBody>
      </p:sp>
    </p:spTree>
    <p:extLst>
      <p:ext uri="{BB962C8B-B14F-4D97-AF65-F5344CB8AC3E}">
        <p14:creationId xmlns:p14="http://schemas.microsoft.com/office/powerpoint/2010/main" val="8339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- Top &amp;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-1" y="225630"/>
            <a:ext cx="12188952" cy="6216734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6545" y="6629400"/>
            <a:ext cx="1015735" cy="168274"/>
          </a:xfrm>
          <a:prstGeom prst="rect">
            <a:avLst/>
          </a:prstGeom>
        </p:spPr>
        <p:txBody>
          <a:bodyPr/>
          <a:lstStyle/>
          <a:p>
            <a:fld id="{0DD705EB-04DE-8349-A22E-911052E26F17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41" y="6629400"/>
            <a:ext cx="5203530" cy="1682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  <a:prstGeom prst="rect">
            <a:avLst/>
          </a:prstGeo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3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>
            <a:extLst>
              <a:ext uri="{FF2B5EF4-FFF2-40B4-BE49-F238E27FC236}">
                <a16:creationId xmlns:a16="http://schemas.microsoft.com/office/drawing/2014/main" id="{F746347D-78D1-744D-9BE3-B8E7DE5C45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16"/>
          <a:srcRect l="280" t="2453" r="10552" b="8378"/>
          <a:stretch/>
        </p:blipFill>
        <p:spPr>
          <a:xfrm>
            <a:off x="-124" y="4485"/>
            <a:ext cx="12188949" cy="6856283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225630"/>
            <a:ext cx="12188825" cy="621673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697" y="6528875"/>
            <a:ext cx="187408" cy="258055"/>
          </a:xfrm>
          <a:prstGeom prst="rect">
            <a:avLst/>
          </a:prstGeom>
        </p:spPr>
      </p:pic>
      <p:sp>
        <p:nvSpPr>
          <p:cNvPr id="9" name="Rectangle 21"/>
          <p:cNvSpPr>
            <a:spLocks noChangeArrowheads="1"/>
          </p:cNvSpPr>
          <p:nvPr userDrawn="1"/>
        </p:nvSpPr>
        <p:spPr bwMode="auto">
          <a:xfrm>
            <a:off x="304720" y="6487239"/>
            <a:ext cx="518167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2020 Adobe.  All Rights Reserved.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21" y="287507"/>
            <a:ext cx="11579384" cy="593725"/>
          </a:xfrm>
          <a:prstGeom prst="rect">
            <a:avLst/>
          </a:prstGeom>
        </p:spPr>
        <p:txBody>
          <a:bodyPr vert="horz" lIns="108829" tIns="54414" rIns="108829" bIns="54414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1143000"/>
            <a:ext cx="11579384" cy="5029200"/>
          </a:xfrm>
          <a:prstGeom prst="rect">
            <a:avLst/>
          </a:prstGeom>
        </p:spPr>
        <p:txBody>
          <a:bodyPr vert="horz" lIns="108829" tIns="54414" rIns="108829" bIns="544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78" r:id="rId3"/>
    <p:sldLayoutId id="2147483658" r:id="rId4"/>
    <p:sldLayoutId id="2147483681" r:id="rId5"/>
    <p:sldLayoutId id="2147483679" r:id="rId6"/>
    <p:sldLayoutId id="2147483675" r:id="rId7"/>
    <p:sldLayoutId id="2147483682" r:id="rId8"/>
    <p:sldLayoutId id="2147483680" r:id="rId9"/>
    <p:sldLayoutId id="2147483676" r:id="rId10"/>
    <p:sldLayoutId id="2147483687" r:id="rId11"/>
    <p:sldLayoutId id="2147483690" r:id="rId12"/>
    <p:sldLayoutId id="2147483685" r:id="rId13"/>
    <p:sldLayoutId id="2147483686" r:id="rId14"/>
  </p:sldLayoutIdLst>
  <p:hf sldNum="0" hdr="0" ftr="0" dt="0"/>
  <p:txStyles>
    <p:titleStyle>
      <a:lvl1pPr algn="l" defTabSz="1088291" rtl="0" eaLnBrk="1" latinLnBrk="0" hangingPunct="1">
        <a:spcBef>
          <a:spcPct val="0"/>
        </a:spcBef>
        <a:buNone/>
        <a:defRPr sz="3200" b="0" i="0" u="none" kern="1200">
          <a:solidFill>
            <a:schemeClr val="tx1">
              <a:lumMod val="75000"/>
              <a:lumOff val="25000"/>
            </a:schemeClr>
          </a:solidFill>
          <a:latin typeface="Adobe Clean Light" pitchFamily="34" charset="0"/>
          <a:ea typeface="+mj-ea"/>
          <a:cs typeface="+mj-cs"/>
        </a:defRPr>
      </a:lvl1pPr>
    </p:titleStyle>
    <p:bodyStyle>
      <a:lvl1pPr marL="274638" indent="-265113" algn="l" defTabSz="1088291" rtl="0" eaLnBrk="1" latinLnBrk="0" hangingPunct="1">
        <a:spcBef>
          <a:spcPts val="714"/>
        </a:spcBef>
        <a:buClr>
          <a:schemeClr val="bg1">
            <a:lumMod val="50000"/>
          </a:schemeClr>
        </a:buClr>
        <a:buSzPct val="70000"/>
        <a:buFont typeface="Wingdings" pitchFamily="2" charset="2"/>
        <a:buChar char="§"/>
        <a:defRPr sz="2400" kern="1200">
          <a:solidFill>
            <a:schemeClr val="tx1"/>
          </a:solidFill>
          <a:latin typeface="Adobe Clean Light" pitchFamily="34" charset="0"/>
          <a:ea typeface="+mn-ea"/>
          <a:cs typeface="+mn-cs"/>
        </a:defRPr>
      </a:lvl1pPr>
      <a:lvl2pPr marL="551703" indent="-275852" algn="l" defTabSz="1088291" rtl="0" eaLnBrk="1" latinLnBrk="0" hangingPunct="1">
        <a:spcBef>
          <a:spcPts val="714"/>
        </a:spcBef>
        <a:buClr>
          <a:schemeClr val="bg1">
            <a:lumMod val="50000"/>
          </a:schemeClr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1979" indent="-200276" algn="l" defTabSz="1088291" rtl="0" eaLnBrk="1" latinLnBrk="0" hangingPunct="1">
        <a:spcBef>
          <a:spcPts val="714"/>
        </a:spcBef>
        <a:buClr>
          <a:schemeClr val="bg1">
            <a:lumMod val="50000"/>
          </a:schemeClr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366" indent="-198387" algn="l" defTabSz="1088291" rtl="0" eaLnBrk="1" latinLnBrk="0" hangingPunct="1">
        <a:spcBef>
          <a:spcPts val="714"/>
        </a:spcBef>
        <a:buClr>
          <a:schemeClr val="bg1">
            <a:lumMod val="50000"/>
          </a:schemeClr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8291" indent="-137926" algn="l" defTabSz="1088291" rtl="0" eaLnBrk="1" latinLnBrk="0" hangingPunct="1">
        <a:spcBef>
          <a:spcPts val="714"/>
        </a:spcBef>
        <a:buClr>
          <a:schemeClr val="bg1">
            <a:lumMod val="50000"/>
          </a:schemeClr>
        </a:buClr>
        <a:buSzPct val="7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9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44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8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35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5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3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8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2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7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17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6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o.com/solutions/account-based-market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o.com/definitive-guides/the-definitive-guide-to-account-based-market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41182" y="1619618"/>
            <a:ext cx="10918220" cy="492443"/>
          </a:xfrm>
        </p:spPr>
        <p:txBody>
          <a:bodyPr/>
          <a:lstStyle/>
          <a:p>
            <a:r>
              <a:rPr lang="en-US"/>
              <a:t>Account-Based Marketing </a:t>
            </a:r>
            <a:r>
              <a:rPr lang="en-US" dirty="0"/>
              <a:t>Demand Orchestration Template</a:t>
            </a:r>
          </a:p>
        </p:txBody>
      </p:sp>
    </p:spTree>
    <p:extLst>
      <p:ext uri="{BB962C8B-B14F-4D97-AF65-F5344CB8AC3E}">
        <p14:creationId xmlns:p14="http://schemas.microsoft.com/office/powerpoint/2010/main" val="413786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A107-B5DF-490B-936D-C1BF1A1F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Account-Based Marketing Essentials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11ED9B-9002-48FA-BCA9-13CB193EAA53}"/>
              </a:ext>
            </a:extLst>
          </p:cNvPr>
          <p:cNvSpPr/>
          <p:nvPr/>
        </p:nvSpPr>
        <p:spPr>
          <a:xfrm>
            <a:off x="683544" y="2217711"/>
            <a:ext cx="454159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chemeClr val="bg1"/>
                </a:solidFill>
                <a:latin typeface="Adobe Clean Light" panose="020B0303020404020204" pitchFamily="34" charset="0"/>
              </a:rPr>
              <a:t>The most complete ABM solution, accessible to all marketers regardless of company size or maturity.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Clean Light" panose="020B03030204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360FCDE-9F6E-DF4D-8B04-87BA8013D654}"/>
              </a:ext>
            </a:extLst>
          </p:cNvPr>
          <p:cNvSpPr/>
          <p:nvPr/>
        </p:nvSpPr>
        <p:spPr>
          <a:xfrm>
            <a:off x="683544" y="3809291"/>
            <a:ext cx="662512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chemeClr val="bg1"/>
                </a:solidFill>
                <a:latin typeface="Adobe Clean Light" panose="020B0303020404020204" pitchFamily="34" charset="0"/>
              </a:rPr>
              <a:t>Learn more at </a:t>
            </a:r>
          </a:p>
          <a:p>
            <a:pPr lvl="0">
              <a:defRPr/>
            </a:pPr>
            <a:r>
              <a:rPr lang="en-US" sz="2400" b="1" dirty="0" err="1">
                <a:solidFill>
                  <a:schemeClr val="bg1"/>
                </a:solidFill>
                <a:latin typeface="Adobe Clean" panose="020B05030204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marketo.com</a:t>
            </a:r>
            <a:r>
              <a:rPr lang="en-US" sz="2400" b="1" dirty="0">
                <a:solidFill>
                  <a:schemeClr val="bg1"/>
                </a:solidFill>
                <a:latin typeface="Adobe Clean" panose="020B05030204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/solutions/account-based-marketing</a:t>
            </a:r>
            <a:endParaRPr lang="en-US" sz="2400" b="1" dirty="0">
              <a:solidFill>
                <a:schemeClr val="bg1"/>
              </a:solidFill>
              <a:latin typeface="Adobe Clean" panose="020B0503020404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3F58ADB-A1F8-B248-92D2-A860606AE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106" y="1188977"/>
            <a:ext cx="5872719" cy="44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366C1B-362A-BF4A-9E77-125D4CE44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444888"/>
              </p:ext>
            </p:extLst>
          </p:nvPr>
        </p:nvGraphicFramePr>
        <p:xfrm>
          <a:off x="8013" y="-16710"/>
          <a:ext cx="12180810" cy="6436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5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2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23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70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STAGE</a:t>
                      </a:r>
                    </a:p>
                  </a:txBody>
                  <a:tcPr marL="113419" marR="113419" marT="113419" marB="5670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TOP OF FUNNEL</a:t>
                      </a:r>
                    </a:p>
                  </a:txBody>
                  <a:tcPr marL="113419" marR="113419" marT="113419" marB="56709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MIDDLE OF FUNNEL</a:t>
                      </a:r>
                    </a:p>
                  </a:txBody>
                  <a:tcPr marL="113419" marR="113419" marT="113419" marB="56709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BOTTOM OF FUNNEL</a:t>
                      </a:r>
                    </a:p>
                  </a:txBody>
                  <a:tcPr marL="113419" marR="113419" marT="113419" marB="56709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WON OPPORTUNITY</a:t>
                      </a:r>
                    </a:p>
                  </a:txBody>
                  <a:tcPr marL="113419" marR="113419" marT="113419" marB="56709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LOST OPPORTUNITY</a:t>
                      </a:r>
                    </a:p>
                  </a:txBody>
                  <a:tcPr marL="113419" marR="113419" marT="113419" marB="56709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3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STRATEGY</a:t>
                      </a:r>
                    </a:p>
                  </a:txBody>
                  <a:tcPr marL="113419" marR="113419" marT="113419" marB="5670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Introduce target accounts to brand and benefits of product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Prioritize and transition interested accounts from education to sales 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Convince and convert prospects to customers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Create advocates; leverage that content with prospects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Lost is only temporary, keep on pulse for future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sale</a:t>
                      </a:r>
                      <a:endParaRPr lang="en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9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METRIC</a:t>
                      </a:r>
                    </a:p>
                  </a:txBody>
                  <a:tcPr marL="113419" marR="113419" marT="113419" marB="5670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Engagement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Pipeline</a:t>
                      </a:r>
                      <a:endParaRPr lang="en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Revenue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Referrals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Recovery Rate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1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SECONDARY</a:t>
                      </a:r>
                      <a:r>
                        <a:rPr lang="en-US" sz="800" b="1" baseline="0" dirty="0">
                          <a:solidFill>
                            <a:srgbClr val="FFFFFF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METRICS</a:t>
                      </a:r>
                      <a:endParaRPr lang="en-US" sz="800" b="1" dirty="0">
                        <a:solidFill>
                          <a:srgbClr val="FFFFFF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</a:txBody>
                  <a:tcPr marL="113419" marR="113419" marT="113419" marB="5670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Awareness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and </a:t>
                      </a:r>
                      <a:r>
                        <a:rPr lang="en" sz="800" baseline="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n</a:t>
                      </a: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et new accounts / contacts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Contact coverage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Opportunities</a:t>
                      </a:r>
                      <a:endParaRPr lang="en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Velocity / sales cycle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and </a:t>
                      </a:r>
                      <a:r>
                        <a:rPr lang="en" sz="800" baseline="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w</a:t>
                      </a: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in rate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Net Promoter Score (NPS)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N/A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48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SALES &amp;</a:t>
                      </a:r>
                      <a:r>
                        <a:rPr lang="en-US" sz="800" b="1" baseline="0" dirty="0">
                          <a:solidFill>
                            <a:srgbClr val="FFFFFF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SUCCESS</a:t>
                      </a:r>
                      <a:endParaRPr lang="en-US" sz="800" b="1" dirty="0">
                        <a:solidFill>
                          <a:srgbClr val="FFFFFF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</a:txBody>
                  <a:tcPr marL="113419" marR="113419" marT="113419" marB="5670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900" b="1" u="none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Account Development Rep (ADR)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Follow on social from personal account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Persona prospecting with outreach that is engagement score-based and personalized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Account-based contact sequence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Pre-event appointments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to stop by tradeshow booth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Re-prospect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returning visitors</a:t>
                      </a:r>
                      <a:endParaRPr lang="en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</a:txBody>
                  <a:tcPr marL="113419" marR="113419" marT="56709" marB="56709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900" b="1" u="none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Account Executive (AE)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Follow on social from AE account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In person visits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900" b="1" u="none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Account Manager (AM)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Follow on social from AM account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Swag ‘welcome kit’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Tutorials &amp; workshops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In person visits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900" b="1" u="none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Account Executive (AE)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Re-prospecting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177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DEMAND</a:t>
                      </a:r>
                    </a:p>
                  </a:txBody>
                  <a:tcPr marL="113419" marR="113419" marT="113419" marB="5670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900" b="1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Audience: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Master Target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Account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L</a:t>
                      </a:r>
                      <a:r>
                        <a:rPr lang="en" sz="900" b="1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ist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Event sponsorships + pre-event efforts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(parties</a:t>
                      </a: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, sweepstakes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)</a:t>
                      </a:r>
                      <a:endParaRPr lang="en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57142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Field marketing: parties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57142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Paid search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57142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Paid social: gated/ungated educational content (net new contacts)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Display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Direct Mail: postcards, branded swag, gift box, physical book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s</a:t>
                      </a:r>
                      <a:endParaRPr lang="en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Industry alliances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C</a:t>
                      </a: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onnection prospecting for introductions (e.g. LinkedIn)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ADR enablement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900" b="1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Audience: Engaged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A</a:t>
                      </a:r>
                      <a:r>
                        <a:rPr lang="en" sz="900" b="1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ccounts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Event sponsorships (include element of targeted engagement - e.g. call out key contacts/accounts)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Field marketing: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e</a:t>
                      </a: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ducational sessions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Paid search </a:t>
                      </a:r>
                      <a:endParaRPr lang="en-US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Display and </a:t>
                      </a: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retargeting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(account based)</a:t>
                      </a:r>
                      <a:endParaRPr lang="en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Paid social: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product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content, </a:t>
                      </a: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case studies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Direct Mail: postcards, branded swag, gift box, physical book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ADR enablement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900" b="1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Audience: Open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Opps</a:t>
                      </a:r>
                      <a:endParaRPr lang="en" sz="900" b="1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Field marketing: educational workshop sessions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,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dinners, sales trips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  <a:tabLst/>
                        <a:defRPr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Paid search: competitive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  <a:tabLst/>
                        <a:defRPr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Paid social: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convince content</a:t>
                      </a:r>
                      <a:endParaRPr lang="en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Display and </a:t>
                      </a: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retargeting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  <a:tabLst/>
                        <a:defRPr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Direct mail: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convince content</a:t>
                      </a:r>
                      <a:endParaRPr lang="en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Exec-to-Exec campaign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900" b="1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Audience: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Cross/Upsell Accounts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All efforts in top, middle, and bottom of funnel columns</a:t>
                      </a:r>
                      <a:endParaRPr lang="en-US" sz="800" baseline="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Remove from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marketing target account list for specific time period</a:t>
                      </a:r>
                      <a:endParaRPr lang="en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756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CONTENT</a:t>
                      </a:r>
                    </a:p>
                  </a:txBody>
                  <a:tcPr marL="113419" marR="113419" marT="113419" marB="5670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Email: nurture workflows based on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account</a:t>
                      </a: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grade &amp; content downloaded, weekly blasts to house list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Blog posts, guest posts on key blogs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Ebooks, whitepapers &amp; data/research reports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PR &amp; analyst relations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Partner marketing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Customer presentations</a:t>
                      </a:r>
                      <a:endParaRPr lang="en-US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Terminology personalization by industry across all content (website, social, ads, DM, etc.)</a:t>
                      </a:r>
                      <a:endParaRPr lang="en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Product overview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video</a:t>
                      </a:r>
                      <a:endParaRPr lang="en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Topic-based webinars, case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studies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</a:t>
                      </a: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with customers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Partner marketing (webinars, ebooks, etc.)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One-pagers, sales enablement collateral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Website personalization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(</a:t>
                      </a: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industry, geo,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role)</a:t>
                      </a:r>
                      <a:endParaRPr lang="en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Persona-specific web pages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Account-specific content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Terminology personalization by account,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persona across all content (website,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 social, ads, DM, etc.)</a:t>
                      </a:r>
                      <a:endParaRPr lang="en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Case studies &amp; testimonials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Video case studies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Sales presentation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Exec-to-Exec content and conversations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Customer reference panel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“How-to” / helpdesk content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ROI calculator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Regular product newsletter </a:t>
                      </a: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&amp; webinar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Create new case studies &amp; testimonials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Customer community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Follow on social from company account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Proactive requests for reviews </a:t>
                      </a: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cs typeface="Open Sans"/>
                        </a:rPr>
                        <a:t>N/A</a:t>
                      </a:r>
                      <a:endParaRPr lang="en" sz="8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cs typeface="Open Sans"/>
                      </a:endParaRPr>
                    </a:p>
                  </a:txBody>
                  <a:tcPr marL="85058" marR="85058" marT="85058" marB="85058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137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60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A107-B5DF-490B-936D-C1BF1A1F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The Definitive Guide to Account-Based Marketing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11ED9B-9002-48FA-BCA9-13CB193EAA53}"/>
              </a:ext>
            </a:extLst>
          </p:cNvPr>
          <p:cNvSpPr/>
          <p:nvPr/>
        </p:nvSpPr>
        <p:spPr>
          <a:xfrm>
            <a:off x="5590096" y="2791610"/>
            <a:ext cx="988205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dobe Clean Light" panose="020B0303020404020204" pitchFamily="34" charset="0"/>
              </a:rPr>
              <a:t>Download now at </a:t>
            </a:r>
            <a:br>
              <a:rPr lang="en-US" sz="2000" dirty="0">
                <a:solidFill>
                  <a:schemeClr val="tx1"/>
                </a:solidFill>
                <a:latin typeface="Adobe Clean Light" panose="020B0303020404020204" pitchFamily="34" charset="0"/>
              </a:rPr>
            </a:br>
            <a:r>
              <a:rPr lang="en-US" sz="2000" b="1" dirty="0" err="1">
                <a:solidFill>
                  <a:schemeClr val="tx1"/>
                </a:solidFill>
                <a:latin typeface="Adobe Clean" panose="020B0503020404020204" pitchFamily="34" charset="0"/>
                <a:hlinkClick r:id="rId3"/>
              </a:rPr>
              <a:t>marketo.com</a:t>
            </a:r>
            <a:r>
              <a:rPr lang="en-US" sz="2000" b="1" dirty="0">
                <a:solidFill>
                  <a:schemeClr val="tx1"/>
                </a:solidFill>
                <a:latin typeface="Adobe Clean" panose="020B0503020404020204" pitchFamily="34" charset="0"/>
                <a:hlinkClick r:id="rId3"/>
              </a:rPr>
              <a:t>/definitive-guides/</a:t>
            </a:r>
          </a:p>
          <a:p>
            <a:r>
              <a:rPr lang="en-US" sz="2000" b="1" dirty="0">
                <a:solidFill>
                  <a:schemeClr val="tx1"/>
                </a:solidFill>
                <a:latin typeface="Adobe Clean" panose="020B0503020404020204" pitchFamily="34" charset="0"/>
                <a:hlinkClick r:id="rId3"/>
              </a:rPr>
              <a:t>the-definitive-guide-to-account-based-marketing</a:t>
            </a:r>
            <a:endParaRPr lang="en-US" sz="2000" b="1" dirty="0">
              <a:solidFill>
                <a:schemeClr val="tx1"/>
              </a:solidFill>
              <a:latin typeface="Adobe Clean" panose="020B05030204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7FD21F-401C-4B46-96AB-7A2D69DD6F14}"/>
              </a:ext>
            </a:extLst>
          </p:cNvPr>
          <p:cNvGrpSpPr/>
          <p:nvPr/>
        </p:nvGrpSpPr>
        <p:grpSpPr>
          <a:xfrm>
            <a:off x="1011498" y="1504457"/>
            <a:ext cx="4048630" cy="3849086"/>
            <a:chOff x="3468341" y="1210455"/>
            <a:chExt cx="4048630" cy="38490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24EABB-2824-5D43-82D0-0B8C92E1A12D}"/>
                </a:ext>
              </a:extLst>
            </p:cNvPr>
            <p:cNvSpPr/>
            <p:nvPr/>
          </p:nvSpPr>
          <p:spPr>
            <a:xfrm>
              <a:off x="5663449" y="1508761"/>
              <a:ext cx="1853522" cy="3252472"/>
            </a:xfrm>
            <a:prstGeom prst="rect">
              <a:avLst/>
            </a:prstGeom>
            <a:solidFill>
              <a:srgbClr val="1A13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12B1CC-7177-0543-8AF0-825F8B822EED}"/>
                </a:ext>
              </a:extLst>
            </p:cNvPr>
            <p:cNvSpPr/>
            <p:nvPr/>
          </p:nvSpPr>
          <p:spPr>
            <a:xfrm>
              <a:off x="5415796" y="1430384"/>
              <a:ext cx="1942854" cy="3409226"/>
            </a:xfrm>
            <a:prstGeom prst="rect">
              <a:avLst/>
            </a:prstGeom>
            <a:solidFill>
              <a:srgbClr val="1A134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137BDC-F0F0-2346-87CB-509259DC5B96}"/>
                </a:ext>
              </a:extLst>
            </p:cNvPr>
            <p:cNvSpPr/>
            <p:nvPr/>
          </p:nvSpPr>
          <p:spPr>
            <a:xfrm>
              <a:off x="5105011" y="1358536"/>
              <a:ext cx="2024742" cy="3552921"/>
            </a:xfrm>
            <a:prstGeom prst="rect">
              <a:avLst/>
            </a:prstGeom>
            <a:solidFill>
              <a:srgbClr val="1A134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10C4C9-4430-CA40-B799-E5A4E0A7F80A}"/>
                </a:ext>
              </a:extLst>
            </p:cNvPr>
            <p:cNvSpPr/>
            <p:nvPr/>
          </p:nvSpPr>
          <p:spPr>
            <a:xfrm>
              <a:off x="4701974" y="1282565"/>
              <a:ext cx="2111332" cy="3704864"/>
            </a:xfrm>
            <a:prstGeom prst="rect">
              <a:avLst/>
            </a:prstGeom>
            <a:solidFill>
              <a:srgbClr val="1A134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B4AEEB-783B-DC47-B549-DA51B45B4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468341" y="1210455"/>
              <a:ext cx="2966142" cy="384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970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228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8&quot; unique_id=&quot;717709&quot;&gt;&lt;/object&gt;&lt;object type=&quot;2&quot; unique_id=&quot;717710&quot;&gt;&lt;object type=&quot;3&quot; unique_id=&quot;717712&quot;&gt;&lt;property id=&quot;20148&quot; value=&quot;5&quot;/&gt;&lt;property id=&quot;20300&quot; value=&quot;Slide 10 - &amp;quot;Section Divider&amp;quot;&quot;/&gt;&lt;property id=&quot;20307&quot; value=&quot;274&quot;/&gt;&lt;/object&gt;&lt;object type=&quot;3&quot; unique_id=&quot;717778&quot;&gt;&lt;property id=&quot;20148&quot; value=&quot;5&quot;/&gt;&lt;property id=&quot;20300&quot; value=&quot;Slide 1 - &amp;quot;Title Slide&amp;quot;&quot;/&gt;&lt;property id=&quot;20307&quot; value=&quot;273&quot;/&gt;&lt;/object&gt;&lt;object type=&quot;3&quot; unique_id=&quot;717779&quot;&gt;&lt;property id=&quot;20148&quot; value=&quot;5&quot;/&gt;&lt;property id=&quot;20300&quot; value=&quot;Slide 20&quot;/&gt;&lt;property id=&quot;20307&quot; value=&quot;278&quot;/&gt;&lt;/object&gt;&lt;object type=&quot;3&quot; unique_id=&quot;717900&quot;&gt;&lt;property id=&quot;20148&quot; value=&quot;5&quot;/&gt;&lt;property id=&quot;20300&quot; value=&quot;Slide 11 - &amp;quot;White Content Slide – Graphic Footer &amp;amp; Header&amp;quot;&quot;/&gt;&lt;property id=&quot;20307&quot; value=&quot;279&quot;/&gt;&lt;/object&gt;&lt;object type=&quot;3&quot; unique_id=&quot;717901&quot;&gt;&lt;property id=&quot;20148&quot; value=&quot;5&quot;/&gt;&lt;property id=&quot;20300&quot; value=&quot;Slide 18 - &amp;quot;Black Content Slide – Graphic Footer&amp;quot;&quot;/&gt;&lt;property id=&quot;20307&quot; value=&quot;283&quot;/&gt;&lt;/object&gt;&lt;object type=&quot;3&quot; unique_id=&quot;717902&quot;&gt;&lt;property id=&quot;20148&quot; value=&quot;5&quot;/&gt;&lt;property id=&quot;20300&quot; value=&quot;Slide 17 - &amp;quot;Black Content Slide – Graphic Footer &amp;amp; Header&amp;quot;&quot;/&gt;&lt;property id=&quot;20307&quot; value=&quot;284&quot;/&gt;&lt;/object&gt;&lt;object type=&quot;3&quot; unique_id=&quot;1709896&quot;&gt;&lt;property id=&quot;20148&quot; value=&quot;5&quot;/&gt;&lt;property id=&quot;20300&quot; value=&quot;Slide 2 - &amp;quot;Additional templates and more resources&amp;quot;&quot;/&gt;&lt;property id=&quot;20307&quot; value=&quot;292&quot;/&gt;&lt;/object&gt;&lt;object type=&quot;3&quot; unique_id=&quot;1709897&quot;&gt;&lt;property id=&quot;20148&quot; value=&quot;5&quot;/&gt;&lt;property id=&quot;20300&quot; value=&quot;Slide 3 - &amp;quot;How to save this as a template within PowerPoint&amp;quot;&quot;/&gt;&lt;property id=&quot;20307&quot; value=&quot;293&quot;/&gt;&lt;/object&gt;&lt;object type=&quot;3&quot; unique_id=&quot;1709898&quot;&gt;&lt;property id=&quot;20148&quot; value=&quot;5&quot;/&gt;&lt;property id=&quot;20300&quot; value=&quot;Slide 5 - &amp;quot;Using Footers and Page Numbers&amp;quot;&quot;/&gt;&lt;property id=&quot;20307&quot; value=&quot;294&quot;/&gt;&lt;/object&gt;&lt;object type=&quot;3&quot; unique_id=&quot;1709899&quot;&gt;&lt;property id=&quot;20148&quot; value=&quot;5&quot;/&gt;&lt;property id=&quot;20300&quot; value=&quot;Slide 12 - &amp;quot;White Content Slide – Graphic Footer&amp;quot;&quot;/&gt;&lt;property id=&quot;20307&quot; value=&quot;287&quot;/&gt;&lt;/object&gt;&lt;object type=&quot;3&quot; unique_id=&quot;1709900&quot;&gt;&lt;property id=&quot;20148&quot; value=&quot;5&quot;/&gt;&lt;property id=&quot;20300&quot; value=&quot;Slide 13 - &amp;quot;White Content Slide – No Graphic&amp;quot;&quot;/&gt;&lt;property id=&quot;20307&quot; value=&quot;288&quot;/&gt;&lt;/object&gt;&lt;object type=&quot;3&quot; unique_id=&quot;1709901&quot;&gt;&lt;property id=&quot;20148&quot; value=&quot;5&quot;/&gt;&lt;property id=&quot;20300&quot; value=&quot;Slide 14 - &amp;quot;Gray Content Slide – Graphic Footer &amp;amp; Header&amp;quot;&quot;/&gt;&lt;property id=&quot;20307&quot; value=&quot;289&quot;/&gt;&lt;/object&gt;&lt;object type=&quot;3&quot; unique_id=&quot;1709902&quot;&gt;&lt;property id=&quot;20148&quot; value=&quot;5&quot;/&gt;&lt;property id=&quot;20300&quot; value=&quot;Slide 15 - &amp;quot;Gray Content Slide – Graphic Footer&amp;quot;&quot;/&gt;&lt;property id=&quot;20307&quot; value=&quot;290&quot;/&gt;&lt;/object&gt;&lt;object type=&quot;3&quot; unique_id=&quot;1709903&quot;&gt;&lt;property id=&quot;20148&quot; value=&quot;5&quot;/&gt;&lt;property id=&quot;20300&quot; value=&quot;Slide 16 - &amp;quot;Gray Content Slide – No Graphic&amp;quot;&quot;/&gt;&lt;property id=&quot;20307&quot; value=&quot;291&quot;/&gt;&lt;/object&gt;&lt;object type=&quot;3&quot; unique_id=&quot;1709904&quot;&gt;&lt;property id=&quot;20148&quot; value=&quot;5&quot;/&gt;&lt;property id=&quot;20300&quot; value=&quot;Slide 19 - &amp;quot;Black Content Slide – No Graphic&amp;quot;&quot;/&gt;&lt;property id=&quot;20307&quot; value=&quot;286&quot;/&gt;&lt;/object&gt;&lt;object type=&quot;3&quot; unique_id=&quot;1709905&quot;&gt;&lt;property id=&quot;20148&quot; value=&quot;5&quot;/&gt;&lt;property id=&quot;20300&quot; value=&quot;Slide 21&quot;/&gt;&lt;property id=&quot;20307&quot; value=&quot;285&quot;/&gt;&lt;/object&gt;&lt;object type=&quot;3&quot; unique_id=&quot;1710038&quot;&gt;&lt;property id=&quot;20148&quot; value=&quot;5&quot;/&gt;&lt;property id=&quot;20300&quot; value=&quot;Slide 4 - &amp;quot;Slide layouts&amp;quot;&quot;/&gt;&lt;property id=&quot;20307&quot; value=&quot;298&quot;/&gt;&lt;/object&gt;&lt;object type=&quot;3&quot; unique_id=&quot;1710039&quot;&gt;&lt;property id=&quot;20148&quot; value=&quot;5&quot;/&gt;&lt;property id=&quot;20300&quot; value=&quot;Slide 6 - &amp;quot;Converting old presentations to this template&amp;quot;&quot;/&gt;&lt;property id=&quot;20307&quot; value=&quot;295&quot;/&gt;&lt;/object&gt;&lt;object type=&quot;3&quot; unique_id=&quot;1710040&quot;&gt;&lt;property id=&quot;20148&quot; value=&quot;5&quot;/&gt;&lt;property id=&quot;20300&quot; value=&quot;Slide 7 - &amp;quot;Bar charts&amp;quot;&quot;/&gt;&lt;property id=&quot;20307&quot; value=&quot;296&quot;/&gt;&lt;/object&gt;&lt;object type=&quot;3&quot; unique_id=&quot;1710041&quot;&gt;&lt;property id=&quot;20148&quot; value=&quot;5&quot;/&gt;&lt;property id=&quot;20300&quot; value=&quot;Slide 8 - &amp;quot;Pie charts&amp;quot;&quot;/&gt;&lt;property id=&quot;20307&quot; value=&quot;297&quot;/&gt;&lt;/object&gt;&lt;object type=&quot;3&quot; unique_id=&quot;1710042&quot;&gt;&lt;property id=&quot;20148&quot; value=&quot;5&quot;/&gt;&lt;property id=&quot;20300&quot; value=&quot;Slide 9 - &amp;quot;Color palette&amp;quot;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dobe Master - Amador - 2018">
  <a:themeElements>
    <a:clrScheme name="Adobe 2009">
      <a:dk1>
        <a:srgbClr val="000000"/>
      </a:dk1>
      <a:lt1>
        <a:sysClr val="window" lastClr="FFFFFF"/>
      </a:lt1>
      <a:dk2>
        <a:srgbClr val="6B737B"/>
      </a:dk2>
      <a:lt2>
        <a:srgbClr val="DADDE0"/>
      </a:lt2>
      <a:accent1>
        <a:srgbClr val="C1D82F"/>
      </a:accent1>
      <a:accent2>
        <a:srgbClr val="00A4E4"/>
      </a:accent2>
      <a:accent3>
        <a:srgbClr val="8348B5"/>
      </a:accent3>
      <a:accent4>
        <a:srgbClr val="FBB034"/>
      </a:accent4>
      <a:accent5>
        <a:srgbClr val="FFDD00"/>
      </a:accent5>
      <a:accent6>
        <a:srgbClr val="FF0000"/>
      </a:accent6>
      <a:hlink>
        <a:srgbClr val="000000"/>
      </a:hlink>
      <a:folHlink>
        <a:srgbClr val="3F3F3F"/>
      </a:folHlink>
    </a:clrScheme>
    <a:fontScheme name="Adobe Clean 2009">
      <a:majorFont>
        <a:latin typeface="Adobe Clean"/>
        <a:ea typeface=""/>
        <a:cs typeface=""/>
      </a:majorFont>
      <a:minorFont>
        <a:latin typeface="Adobe Clean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FC1F82463FC43B1A847CA441B43FE" ma:contentTypeVersion="13" ma:contentTypeDescription="Create a new document." ma:contentTypeScope="" ma:versionID="9fab14d8a8d9c0a4b1dbca6c10b6f030">
  <xsd:schema xmlns:xsd="http://www.w3.org/2001/XMLSchema" xmlns:xs="http://www.w3.org/2001/XMLSchema" xmlns:p="http://schemas.microsoft.com/office/2006/metadata/properties" xmlns:ns3="acbcdf60-7a33-4d76-986d-dfd5741d6f6c" xmlns:ns4="3ff13c05-6821-492e-a38d-452310e84e46" targetNamespace="http://schemas.microsoft.com/office/2006/metadata/properties" ma:root="true" ma:fieldsID="5c47e46dde3ba2b9141e52535a70e6ba" ns3:_="" ns4:_="">
    <xsd:import namespace="acbcdf60-7a33-4d76-986d-dfd5741d6f6c"/>
    <xsd:import namespace="3ff13c05-6821-492e-a38d-452310e84e4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3:SharedWithDetails" minOccurs="0"/>
                <xsd:element ref="ns3:SharingHintHash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cdf60-7a33-4d76-986d-dfd5741d6f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13c05-6821-492e-a38d-452310e84e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4463B5-3C8F-4DD9-91CB-5B76308A6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bcdf60-7a33-4d76-986d-dfd5741d6f6c"/>
    <ds:schemaRef ds:uri="3ff13c05-6821-492e-a38d-452310e84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B2CE3F-844F-4B48-B4EC-E79D595923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779300-7009-45D4-AF9F-A60E41215A4B}">
  <ds:schemaRefs>
    <ds:schemaRef ds:uri="3ff13c05-6821-492e-a38d-452310e84e46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acbcdf60-7a33-4d76-986d-dfd5741d6f6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29234</TotalTime>
  <Words>591</Words>
  <Application>Microsoft Macintosh PowerPoint</Application>
  <PresentationFormat>Custom</PresentationFormat>
  <Paragraphs>112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Adobe Clean</vt:lpstr>
      <vt:lpstr>Adobe Clean Light</vt:lpstr>
      <vt:lpstr>Arial</vt:lpstr>
      <vt:lpstr>Calibri</vt:lpstr>
      <vt:lpstr>Wingdings</vt:lpstr>
      <vt:lpstr>Adobe Master - Amador - 2018</vt:lpstr>
      <vt:lpstr>Account-Based Marketing Demand Orchestration Template</vt:lpstr>
      <vt:lpstr>Account-Based Marketing Essentials</vt:lpstr>
      <vt:lpstr>PowerPoint Presentation</vt:lpstr>
      <vt:lpstr>The Definitive Guide to Account-Based Marketing</vt:lpstr>
      <vt:lpstr>PowerPoint Presentation</vt:lpstr>
    </vt:vector>
  </TitlesOfParts>
  <Manager/>
  <Company>Adobe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- Thomas Wirtz</dc:title>
  <dc:subject/>
  <dc:creator>Holly Parker-Coney</dc:creator>
  <cp:keywords/>
  <dc:description/>
  <cp:lastModifiedBy>Garrett Ruiz</cp:lastModifiedBy>
  <cp:revision>537</cp:revision>
  <dcterms:created xsi:type="dcterms:W3CDTF">2009-08-20T18:55:32Z</dcterms:created>
  <dcterms:modified xsi:type="dcterms:W3CDTF">2020-04-06T20:55:58Z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0x01010043FFC1F82463FC43B1A847CA441B43FE</vt:lpwstr>
  </property>
</Properties>
</file>